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315" r:id="rId3"/>
    <p:sldId id="313" r:id="rId4"/>
    <p:sldId id="299" r:id="rId5"/>
    <p:sldId id="298" r:id="rId6"/>
    <p:sldId id="300" r:id="rId7"/>
    <p:sldId id="309" r:id="rId8"/>
    <p:sldId id="273" r:id="rId9"/>
    <p:sldId id="272" r:id="rId10"/>
    <p:sldId id="257" r:id="rId11"/>
    <p:sldId id="274" r:id="rId12"/>
    <p:sldId id="265" r:id="rId13"/>
    <p:sldId id="259" r:id="rId14"/>
    <p:sldId id="266" r:id="rId15"/>
    <p:sldId id="263" r:id="rId16"/>
    <p:sldId id="268" r:id="rId17"/>
    <p:sldId id="267" r:id="rId18"/>
    <p:sldId id="276" r:id="rId19"/>
    <p:sldId id="319" r:id="rId20"/>
    <p:sldId id="289" r:id="rId21"/>
    <p:sldId id="308" r:id="rId22"/>
    <p:sldId id="316" r:id="rId23"/>
    <p:sldId id="307" r:id="rId24"/>
    <p:sldId id="280" r:id="rId25"/>
    <p:sldId id="281" r:id="rId26"/>
    <p:sldId id="320" r:id="rId27"/>
    <p:sldId id="269" r:id="rId28"/>
    <p:sldId id="282" r:id="rId29"/>
    <p:sldId id="303" r:id="rId30"/>
    <p:sldId id="322" r:id="rId31"/>
    <p:sldId id="304" r:id="rId32"/>
    <p:sldId id="318" r:id="rId33"/>
    <p:sldId id="306" r:id="rId34"/>
    <p:sldId id="310" r:id="rId35"/>
    <p:sldId id="275" r:id="rId36"/>
    <p:sldId id="283" r:id="rId37"/>
    <p:sldId id="284" r:id="rId38"/>
    <p:sldId id="270" r:id="rId39"/>
    <p:sldId id="285" r:id="rId40"/>
    <p:sldId id="317" r:id="rId41"/>
    <p:sldId id="271" r:id="rId42"/>
    <p:sldId id="279" r:id="rId43"/>
    <p:sldId id="290" r:id="rId44"/>
    <p:sldId id="321" r:id="rId45"/>
    <p:sldId id="286" r:id="rId46"/>
    <p:sldId id="302" r:id="rId47"/>
    <p:sldId id="301" r:id="rId48"/>
    <p:sldId id="305" r:id="rId49"/>
    <p:sldId id="293" r:id="rId50"/>
    <p:sldId id="297" r:id="rId51"/>
    <p:sldId id="295" r:id="rId52"/>
    <p:sldId id="296" r:id="rId53"/>
    <p:sldId id="314" r:id="rId54"/>
    <p:sldId id="311" r:id="rId55"/>
    <p:sldId id="294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A6D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5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14F0C-4240-450C-9546-4EB54A620781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C8405-1568-4F58-9D50-A2F5A396B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17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C8405-1568-4F58-9D50-A2F5A396BB4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1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F90C-4911-4427-95AF-AFEB49DF9CDE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0047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C482-BF1F-4748-AEAA-4696D83EB72F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8707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F1621-6C9D-4277-AB09-4C9403560834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3509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047AE-AF87-4106-80A7-6296152E47B8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3459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D14A-1C14-414B-8A7F-44F1E8BA61D9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3225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3144-BBC8-441E-995F-73A98E511E4F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2066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8F45A-7B29-4FA1-8E26-2A8B06C9DDCD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57241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CEAC1-5655-4D12-B09E-CEF1364EEE90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7698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FF20-B989-4563-9FC5-A8193DC12934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8499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E039-2476-45C6-A921-9926F4CABCA9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1243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5D4B-82F7-4EC3-8AC2-8555876D2231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1767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7B6C5-58D0-4832-B1CA-C56D554ECBD1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07A4A-1594-4940-8285-74B2C7B1A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1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ced.ces.uwex.edu/files/2015/04/Using-Quality-of-Life-Indicators-CIC-2014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e-iq.com/project/maine-woods-usa-2018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history.sd.gov/preservation/docs/CHTBenefits.pdf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rbes.com/sites/forbesagencycouncil/2018/08/31/branding-is-the-new-economic-development/#a716d7977dc1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ine.gov/dacf/parks/publications_maps/docs/final_SCORP_rev_10_15_plan_only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future-iq.com/project/maine-woods-usa-2018/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ine.gov/labor/workforce_dev/index.html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mainefig.org/wp-content/uploads/2016/05/FIG_BiophysicalRegions_me_ecol_syst_ra_rept.pdf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dmanwinchell.com/maine-s-landowner-liability-law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e-iq.com/project/moosehead-lake-region-maine-usa-2016-17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winternet.org/2011/03/01/how-the-public-perceives-community-information-systems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winternet.org/2011/03/01/how-the-public-perceives-community-information-systems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01449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latin typeface="Bookman Old Style" panose="02050604050505020204" pitchFamily="18" charset="0"/>
              </a:rPr>
              <a:t>EXPLORING </a:t>
            </a:r>
            <a:br>
              <a:rPr lang="en-US" sz="4400" b="1" dirty="0" smtClean="0">
                <a:latin typeface="Bookman Old Style" panose="02050604050505020204" pitchFamily="18" charset="0"/>
              </a:rPr>
            </a:br>
            <a:r>
              <a:rPr lang="en-US" sz="4400" b="1" dirty="0" smtClean="0">
                <a:latin typeface="Bookman Old Style" panose="02050604050505020204" pitchFamily="18" charset="0"/>
              </a:rPr>
              <a:t>A GREATER EAST GRAND REGION </a:t>
            </a:r>
            <a:br>
              <a:rPr lang="en-US" sz="4400" b="1" dirty="0" smtClean="0">
                <a:latin typeface="Bookman Old Style" panose="02050604050505020204" pitchFamily="18" charset="0"/>
              </a:rPr>
            </a:br>
            <a:r>
              <a:rPr lang="en-US" sz="4400" b="1" dirty="0" smtClean="0">
                <a:latin typeface="Bookman Old Style" panose="02050604050505020204" pitchFamily="18" charset="0"/>
              </a:rPr>
              <a:t>ECONOMIC PLAN </a:t>
            </a:r>
            <a:endParaRPr lang="en-US" sz="4400" b="1" dirty="0"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63221"/>
            <a:ext cx="6858000" cy="181179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Initial Project Team Meeting </a:t>
            </a:r>
          </a:p>
          <a:p>
            <a:r>
              <a:rPr lang="en-US" sz="3200" dirty="0" smtClean="0">
                <a:latin typeface="Arial Black" panose="020B0A04020102020204" pitchFamily="34" charset="0"/>
              </a:rPr>
              <a:t>May 9, 2019</a:t>
            </a:r>
          </a:p>
          <a:p>
            <a:r>
              <a:rPr lang="en-US" sz="3200" dirty="0" smtClean="0">
                <a:latin typeface="Arial Black" panose="020B0A04020102020204" pitchFamily="34" charset="0"/>
              </a:rPr>
              <a:t>Goal Setting &amp; Priorities 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 Box 2"/>
          <p:cNvSpPr txBox="1"/>
          <p:nvPr/>
        </p:nvSpPr>
        <p:spPr>
          <a:xfrm>
            <a:off x="849993" y="5249184"/>
            <a:ext cx="7444014" cy="7524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POWERPOINT PRESENTATION SUPORTING </a:t>
            </a:r>
            <a:r>
              <a:rPr lang="en-US" sz="20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GOALS &amp; PRIORITIES </a:t>
            </a:r>
            <a:r>
              <a:rPr lang="en-US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APRIL 12, 2019 MEETING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69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6" y="135146"/>
            <a:ext cx="4397828" cy="636891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318" y="135146"/>
            <a:ext cx="2983045" cy="5802854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48114" y="135146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INTERNET ACCESS 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192" y="33547"/>
            <a:ext cx="108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#2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477" y="843032"/>
            <a:ext cx="7503885" cy="49552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 there Gaps in Service?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 is the best provider?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DSL fast and secure enough?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fiber optic available?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Does the school have fiber optic?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it available to other users?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Interviews with current on-line users??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496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58" y="367411"/>
            <a:ext cx="7663686" cy="55979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9237" y="5950636"/>
            <a:ext cx="6105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https://cced.ces.uwex.edu/files/2015/04/Using-Quality-of-Life-Indicators-CIC-2014.pdf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93" y="143654"/>
            <a:ext cx="6888016" cy="1199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372" y="13468"/>
            <a:ext cx="108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#3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966" y="2492739"/>
            <a:ext cx="7085069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HOW CAN WE COMPETE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“IN THE STICKS”?</a:t>
            </a:r>
            <a:endParaRPr lang="en-US" sz="4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51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40" y="1933745"/>
            <a:ext cx="8112524" cy="3487284"/>
          </a:xfrm>
          <a:prstGeom prst="rect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637645" y="5645835"/>
            <a:ext cx="5754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https://future-iq.com/project/maine-woods-usa-2018/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472372" y="323945"/>
            <a:ext cx="5920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800" b="1" cap="all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FUTURE OF TOURISM </a:t>
            </a:r>
            <a:r>
              <a:rPr lang="en-US" sz="2800" b="1" cap="all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b="1" cap="all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MAINE WOODS (2018-2019)</a:t>
            </a:r>
          </a:p>
          <a:p>
            <a:pPr algn="ctr" fontAlgn="base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Tourism in Maine Woods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89" y="0"/>
            <a:ext cx="108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#4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11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029" y="1889428"/>
            <a:ext cx="8135255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Travelers say that trips are more memorable if they include a heritage activity where they learn something.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15256" y="2991833"/>
            <a:ext cx="815702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Heritage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travelers stay longer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spend more money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than other types of travelers.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853620" y="453177"/>
            <a:ext cx="7818664" cy="126188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Cultural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heritage tourism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traveling to experience the places, artifacts, and activities that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stories and people of the past and present.”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15256" y="4053191"/>
            <a:ext cx="815702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Travelers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more apt to visit places with a strong community identity. </a:t>
            </a:r>
          </a:p>
        </p:txBody>
      </p:sp>
      <p:sp>
        <p:nvSpPr>
          <p:cNvPr id="8" name="Rectangle 7"/>
          <p:cNvSpPr/>
          <p:nvPr/>
        </p:nvSpPr>
        <p:spPr>
          <a:xfrm>
            <a:off x="515256" y="5114549"/>
            <a:ext cx="815702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is imperative to protect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cultural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heritage resources while drawing attention to them.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9030" y="51575"/>
            <a:ext cx="108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#4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1280" y="6119913"/>
            <a:ext cx="5711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https://history.sd.gov/preservation/docs/CHTBenefits.pdf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59541" y="677159"/>
            <a:ext cx="6898538" cy="53245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latin typeface="Arial Black" panose="020B0A04020102020204" pitchFamily="34" charset="0"/>
              </a:rPr>
              <a:t>A RICH HISTORY- A LEGACY?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Community Heritage Centers?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Kiosks?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Museums?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Native American History?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Early Settlement?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Existing written histories?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Oral histories?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Story telling?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Heritage Days?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Local Historical Societies?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Other?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lum bright="-5000" contrast="10000"/>
          </a:blip>
          <a:stretch>
            <a:fillRect/>
          </a:stretch>
        </p:blipFill>
        <p:spPr>
          <a:xfrm>
            <a:off x="1666875" y="1386801"/>
            <a:ext cx="5819775" cy="39052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0046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3827" y="1386969"/>
            <a:ext cx="8679543" cy="42627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Branding isn’t just a </a:t>
            </a:r>
            <a:r>
              <a:rPr lang="en-US" sz="3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or </a:t>
            </a: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tagline. </a:t>
            </a:r>
            <a:endParaRPr lang="en-US" sz="3200" b="1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isn’t </a:t>
            </a: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 and mirrors or fabricating something out of nothing. </a:t>
            </a:r>
            <a:endParaRPr lang="en-US" sz="3200" b="1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discovering </a:t>
            </a: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truly makes an area unique -- even if </a:t>
            </a:r>
            <a:r>
              <a:rPr lang="en-US" sz="3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just </a:t>
            </a: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lies in potential </a:t>
            </a:r>
            <a:endParaRPr lang="en-US" sz="3200" b="1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building </a:t>
            </a: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platform and </a:t>
            </a:r>
            <a:r>
              <a:rPr lang="en-US" sz="3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strategy to attract </a:t>
            </a: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 who share that </a:t>
            </a:r>
            <a:r>
              <a:rPr lang="en-US" sz="3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value </a:t>
            </a: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vision.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5940" y="5770310"/>
            <a:ext cx="6865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https://www.forbes.com/sites/forbesagencycouncil/2018/08/31/branding-is-the-new-economic-development/#a716d7977dc1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57943" y="125085"/>
            <a:ext cx="80554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Branding</a:t>
            </a:r>
            <a:r>
              <a:rPr lang="en-US" sz="4400" b="1" dirty="0">
                <a:solidFill>
                  <a:srgbClr val="333333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>
                <a:solidFill>
                  <a:srgbClr val="333333"/>
                </a:solidFill>
                <a:latin typeface="Arial Black" panose="020B0A04020102020204" pitchFamily="34" charset="0"/>
              </a:rPr>
              <a:t>Is The New Economic Development</a:t>
            </a:r>
            <a:endParaRPr lang="en-US" sz="3200" b="1" i="0" dirty="0">
              <a:solidFill>
                <a:srgbClr val="333333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629" y="38813"/>
            <a:ext cx="108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#5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06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775" y="862483"/>
            <a:ext cx="7987118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 Black" panose="020B0A04020102020204" pitchFamily="34" charset="0"/>
              </a:rPr>
              <a:t>Moosehead Lake Region </a:t>
            </a:r>
            <a:endParaRPr lang="en-US" sz="3200" dirty="0">
              <a:latin typeface="Arial Black" panose="020B0A0402010202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“Home of America’s Crown Jewel”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89" y="0"/>
            <a:ext cx="108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#5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776" y="2065484"/>
            <a:ext cx="7987118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 Black" panose="020B0A04020102020204" pitchFamily="34" charset="0"/>
              </a:rPr>
              <a:t>Greater East Grand Lake Region</a:t>
            </a:r>
          </a:p>
          <a:p>
            <a:pPr algn="ctr"/>
            <a:r>
              <a:rPr lang="en-US" sz="3200" dirty="0" smtClean="0">
                <a:latin typeface="Arial Black" panose="020B0A04020102020204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 Home of Maine’s Outdoor Heritage”  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775" y="3760927"/>
            <a:ext cx="7987118" cy="1569660"/>
          </a:xfrm>
          <a:prstGeom prst="rect">
            <a:avLst/>
          </a:prstGeom>
          <a:solidFill>
            <a:srgbClr val="FFFF00"/>
          </a:solidFill>
          <a:ln w="666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 Black" panose="020B0A04020102020204" pitchFamily="34" charset="0"/>
              </a:rPr>
              <a:t>Greater East Grand Lake Region 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“ Create a contest to fill in the Blank?”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8973" y="106247"/>
            <a:ext cx="3396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BRANDING 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3904343" y="5359394"/>
            <a:ext cx="1001486" cy="121566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48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36" y="145144"/>
            <a:ext cx="8520034" cy="602174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9942" y="5297714"/>
            <a:ext cx="7895771" cy="400110"/>
          </a:xfrm>
          <a:prstGeom prst="rect">
            <a:avLst/>
          </a:prstGeom>
          <a:solidFill>
            <a:srgbClr val="FF6600">
              <a:alpha val="7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anose="020B0A04020102020204" pitchFamily="34" charset="0"/>
              </a:rPr>
              <a:t>HOUSING AFFORDABLITY CRISIS – ORANGE (SEVERE) 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600" y="145144"/>
            <a:ext cx="108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#6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9829" y="1524000"/>
            <a:ext cx="3483428" cy="3396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-4000" contrast="16000"/>
          </a:blip>
          <a:stretch>
            <a:fillRect/>
          </a:stretch>
        </p:blipFill>
        <p:spPr>
          <a:xfrm>
            <a:off x="2452917" y="813615"/>
            <a:ext cx="3454398" cy="4015037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8448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90171" y="60556"/>
            <a:ext cx="795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SOME RECENT RURAL HOUSING QUOTES 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658" y="598621"/>
            <a:ext cx="8737599" cy="58894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“Housing is not affordable at </a:t>
            </a:r>
            <a:r>
              <a:rPr lang="en-US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30+ percent </a:t>
            </a: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income.”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“Howland is </a:t>
            </a:r>
            <a:r>
              <a:rPr lang="en-US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 </a:t>
            </a: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affordable - a median home </a:t>
            </a:r>
            <a:r>
              <a:rPr lang="en-US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</a:t>
            </a: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$</a:t>
            </a:r>
            <a:r>
              <a:rPr lang="en-US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65,750 </a:t>
            </a: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low prices are not a benefit at </a:t>
            </a:r>
            <a:r>
              <a:rPr lang="en-US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resale</a:t>
            </a: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“Maine places 9th worst among states” </a:t>
            </a:r>
            <a:endParaRPr lang="en-US" sz="3200" b="1" kern="0" dirty="0">
              <a:solidFill>
                <a:srgbClr val="2E74B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“The private market is not building new affordable </a:t>
            </a:r>
            <a:r>
              <a:rPr lang="en-US" sz="2400" b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rentals” 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“Long-term 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rentals has really, really gone down because of all the short-term rentals.”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“We 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</a:t>
            </a:r>
            <a:r>
              <a:rPr lang="en-US" sz="2400" b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rental </a:t>
            </a:r>
            <a:r>
              <a:rPr lang="en-US" sz="2400" b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market 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result of wage stagnation, which has been decades in the making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“Affordable housing legislation's sponsor says even the $80 million won't meet the state's 'immense need.”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658" y="60556"/>
            <a:ext cx="108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#6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818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901" y="1194296"/>
            <a:ext cx="28828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Roads</a:t>
            </a:r>
          </a:p>
          <a:p>
            <a:r>
              <a:rPr lang="en-US" sz="2400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Railroads</a:t>
            </a:r>
          </a:p>
          <a:p>
            <a:r>
              <a:rPr lang="en-US" sz="2400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B</a:t>
            </a:r>
            <a:r>
              <a:rPr lang="en-US" sz="2400" b="1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ridges</a:t>
            </a:r>
          </a:p>
          <a:p>
            <a:r>
              <a:rPr lang="en-US" sz="2400" b="1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Government</a:t>
            </a:r>
          </a:p>
          <a:p>
            <a:r>
              <a:rPr lang="en-US" sz="2400" b="1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Water </a:t>
            </a:r>
            <a:endParaRPr lang="en-US" sz="2400" dirty="0" smtClean="0">
              <a:solidFill>
                <a:srgbClr val="222222"/>
              </a:solidFill>
              <a:latin typeface="Arial Black" panose="020B0A04020102020204" pitchFamily="34" charset="0"/>
            </a:endParaRPr>
          </a:p>
          <a:p>
            <a:r>
              <a:rPr lang="en-US" sz="2400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Internet (Cable)</a:t>
            </a:r>
          </a:p>
          <a:p>
            <a:r>
              <a:rPr lang="en-US" sz="2400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Phone (Cell)</a:t>
            </a:r>
          </a:p>
          <a:p>
            <a:r>
              <a:rPr lang="en-US" sz="2400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Electricity</a:t>
            </a:r>
          </a:p>
          <a:p>
            <a:r>
              <a:rPr lang="en-US" sz="2400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Schools</a:t>
            </a:r>
          </a:p>
          <a:p>
            <a:r>
              <a:rPr lang="en-US" sz="2400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Health centers</a:t>
            </a:r>
          </a:p>
          <a:p>
            <a:r>
              <a:rPr lang="en-US" sz="2400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Food </a:t>
            </a:r>
          </a:p>
          <a:p>
            <a:r>
              <a:rPr lang="en-US" sz="2400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Energy </a:t>
            </a:r>
          </a:p>
          <a:p>
            <a:r>
              <a:rPr lang="en-US" sz="2400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Religious 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1787" y="163839"/>
            <a:ext cx="802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 Black" panose="020B0A04020102020204" pitchFamily="34" charset="0"/>
              </a:rPr>
              <a:t>SUSTAINING &amp; IMPROVING BASIC INFRASTRUCTURE 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-3000" contrast="14000"/>
          </a:blip>
          <a:stretch>
            <a:fillRect/>
          </a:stretch>
        </p:blipFill>
        <p:spPr>
          <a:xfrm>
            <a:off x="3657667" y="1284221"/>
            <a:ext cx="4238105" cy="452431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516915" y="4775201"/>
            <a:ext cx="137885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MAINE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559" y="37452"/>
            <a:ext cx="108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#7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1367444"/>
            <a:ext cx="9143999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Maine is the</a:t>
            </a:r>
            <a:r>
              <a:rPr lang="en-US" sz="4000" dirty="0">
                <a:solidFill>
                  <a:srgbClr val="222222"/>
                </a:solidFill>
                <a:latin typeface="Arial Black" panose="020B0A04020102020204" pitchFamily="34" charset="0"/>
              </a:rPr>
              <a:t> </a:t>
            </a:r>
            <a:r>
              <a:rPr lang="en-US" sz="4000" b="1" dirty="0">
                <a:solidFill>
                  <a:srgbClr val="222222"/>
                </a:solidFill>
                <a:latin typeface="Arial Black" panose="020B0A04020102020204" pitchFamily="34" charset="0"/>
              </a:rPr>
              <a:t>most </a:t>
            </a:r>
            <a:r>
              <a:rPr lang="en-US" sz="4000" b="1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rural state</a:t>
            </a:r>
            <a:r>
              <a:rPr lang="en-US" sz="4000" dirty="0">
                <a:solidFill>
                  <a:srgbClr val="222222"/>
                </a:solidFill>
                <a:latin typeface="Arial Black" panose="020B0A04020102020204" pitchFamily="34" charset="0"/>
              </a:rPr>
              <a:t> by percentage of </a:t>
            </a:r>
            <a:r>
              <a:rPr lang="en-US" sz="4000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population.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12989"/>
            <a:ext cx="9144000" cy="1825404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>
            <a:off x="8200639" y="5112018"/>
            <a:ext cx="586016" cy="123819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16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1807" y="206729"/>
            <a:ext cx="802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 Black" panose="020B0A04020102020204" pitchFamily="34" charset="0"/>
              </a:rPr>
              <a:t>SUSTAINING &amp; IMPROVING BASIC INFRASTRUCTURE 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493" y="1283947"/>
            <a:ext cx="8147049" cy="51244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EXAMPLES OF LOCAL INITITIATIVES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Danforth Revitalization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TCF Conservation – Development Plan Weston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WWLT Visitor Guide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EG Middle School Field Guide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Strategic Recreational Trails Planning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LIST OTHERS within and outside the Region?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559" y="37452"/>
            <a:ext cx="108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#7</a:t>
            </a:r>
            <a:endParaRPr lang="en-US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4183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2381" y="0"/>
            <a:ext cx="8137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Why are we here?</a:t>
            </a:r>
          </a:p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“Asset Based Economic Development”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625" y="954107"/>
            <a:ext cx="8621485" cy="1277850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“Asset – based economic development can help small towns and rural communities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leverage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existing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assets into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 opportunities.”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624" y="2358160"/>
            <a:ext cx="8621485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Anything of value in the Community or Region: </a:t>
            </a: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(skills, knowledge, demographics) – </a:t>
            </a: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(Private, public, philanthropic)– </a:t>
            </a: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(Schools, Medical, Roads, Government) – </a:t>
            </a: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Services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(Food, Energy, Social, Religious)– </a:t>
            </a: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Businesses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(Lodging, Dining, Recreational) – </a:t>
            </a: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Cultural &amp; Heritage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(Oral and written histories, native influence, pioneers, rural living)  – </a:t>
            </a: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Natural Resources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(Land, Water, Forests, Trails) -  </a:t>
            </a: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Connectivity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(Political, Economic, Institutional) –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Organizations &amp; Events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(Lodge, Chamber, CORE, Garden Club, Summerfest, East Grand Adventure Race,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624" y="5340688"/>
            <a:ext cx="8621485" cy="101566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“</a:t>
            </a:r>
            <a:r>
              <a:rPr lang="en-US" sz="2000" b="1" u="sng" dirty="0" smtClean="0">
                <a:latin typeface="Arial" panose="020B0604020202020204" pitchFamily="34" charset="0"/>
                <a:ea typeface="Calibri" panose="020F0502020204030204" pitchFamily="34" charset="0"/>
              </a:rPr>
              <a:t>Building partnerships </a:t>
            </a:r>
            <a:r>
              <a:rPr lang="en-US" sz="2000" b="1" u="sng" dirty="0">
                <a:latin typeface="Arial" panose="020B0604020202020204" pitchFamily="34" charset="0"/>
                <a:ea typeface="Calibri" panose="020F0502020204030204" pitchFamily="34" charset="0"/>
              </a:rPr>
              <a:t>and working collaboratively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are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critical in leveraging resources, building support and in turning ideas and community assets into a successful long-term economic development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plan.”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8490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507"/>
          <a:stretch/>
        </p:blipFill>
        <p:spPr>
          <a:xfrm>
            <a:off x="1001486" y="1049612"/>
            <a:ext cx="6865257" cy="48722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4175" y="6027284"/>
            <a:ext cx="5862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https://www.maine.gov/dacf/parks/publications_maps/docs/final_SCORP_rev_10_15_plan_only.pdf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429" y="232229"/>
            <a:ext cx="814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MAINE STATE COMPREHENSIVE OUTDOOR RECREATION PLAN 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57" y="0"/>
            <a:ext cx="972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#8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1886" y="1132135"/>
            <a:ext cx="8374742" cy="5244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initiatives involving multiple communities as a means of addressing tourism objectives.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 people of all ages with health and wellness benefits of outdoor recreation.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regionally connected trail systems in less developed areas.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Utilize “base camp” communities as centers of information for regional recreation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Land &amp; Water Conservation Funds for new or expanded outdoor recreation opportunities. $40 million of LWCF matching dollars has been used for non-federal projects in Maine since 1966. 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60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3000" contrast="10000"/>
          </a:blip>
          <a:stretch>
            <a:fillRect/>
          </a:stretch>
        </p:blipFill>
        <p:spPr>
          <a:xfrm>
            <a:off x="4637733" y="3944704"/>
            <a:ext cx="3640433" cy="27767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315" y="158415"/>
            <a:ext cx="4801440" cy="3719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199" y="646515"/>
            <a:ext cx="340243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Hiking Trails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East Grand Highlands 	4.0 Miles (++) </a:t>
            </a:r>
          </a:p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Proposed TCF Weston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Meetinghouse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5.0 Miles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Million Dollar View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5.0 Miles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57" y="0"/>
            <a:ext cx="972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#8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 bright="-2000" contrast="-1000"/>
          </a:blip>
          <a:stretch>
            <a:fillRect/>
          </a:stretch>
        </p:blipFill>
        <p:spPr>
          <a:xfrm>
            <a:off x="601302" y="3944704"/>
            <a:ext cx="3799247" cy="27767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8178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lum bright="-4000" contrast="6000"/>
          </a:blip>
          <a:stretch>
            <a:fillRect/>
          </a:stretch>
        </p:blipFill>
        <p:spPr>
          <a:xfrm>
            <a:off x="4528458" y="569094"/>
            <a:ext cx="4411435" cy="57839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057" y="0"/>
            <a:ext cx="972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#8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-2000" contrast="1000"/>
          </a:blip>
          <a:stretch>
            <a:fillRect/>
          </a:stretch>
        </p:blipFill>
        <p:spPr>
          <a:xfrm>
            <a:off x="238862" y="1197655"/>
            <a:ext cx="4129032" cy="534125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30515" y="130629"/>
            <a:ext cx="3207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 Black" panose="020B0A04020102020204" pitchFamily="34" charset="0"/>
              </a:rPr>
              <a:t>Motorized Trails </a:t>
            </a:r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8790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5" y="781166"/>
            <a:ext cx="8490857" cy="557518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057" y="0"/>
            <a:ext cx="972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#8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6571" y="92333"/>
            <a:ext cx="589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Black" panose="020B0A04020102020204" pitchFamily="34" charset="0"/>
              </a:rPr>
              <a:t>PROPOSED WATER TRAILS?? 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0581" y="781166"/>
            <a:ext cx="6650264" cy="5016758"/>
          </a:xfrm>
          <a:prstGeom prst="rect">
            <a:avLst/>
          </a:prstGeom>
          <a:solidFill>
            <a:srgbClr val="FFFF00"/>
          </a:solidFill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man Old Style" panose="02050604050505020204" pitchFamily="18" charset="0"/>
              </a:rPr>
              <a:t>SUMMARY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Bookman Old Style" panose="02050604050505020204" pitchFamily="18" charset="0"/>
              </a:rPr>
              <a:t>15+ Potential Water Trails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Bookman Old Style" panose="02050604050505020204" pitchFamily="18" charset="0"/>
              </a:rPr>
              <a:t>123 miles of water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Bookman Old Style" panose="02050604050505020204" pitchFamily="18" charset="0"/>
              </a:rPr>
              <a:t>All Natural 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Bookman Old Style" panose="02050604050505020204" pitchFamily="18" charset="0"/>
              </a:rPr>
              <a:t>4 - Flat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Bookman Old Style" panose="02050604050505020204" pitchFamily="18" charset="0"/>
              </a:rPr>
              <a:t>7 – Flat to Flowing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Bookman Old Style" panose="02050604050505020204" pitchFamily="18" charset="0"/>
              </a:rPr>
              <a:t>4 – Flowing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Bookman Old Style" panose="02050604050505020204" pitchFamily="18" charset="0"/>
              </a:rPr>
              <a:t>9 – Subject to Moderate to Severe Dewatering 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952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1" y="0"/>
            <a:ext cx="90792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657" y="0"/>
            <a:ext cx="1074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 Black" panose="020B0A04020102020204" pitchFamily="34" charset="0"/>
              </a:rPr>
              <a:t>#9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02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116115"/>
            <a:ext cx="4775200" cy="655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367" y="164647"/>
            <a:ext cx="3978158" cy="3228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947" y="3541486"/>
            <a:ext cx="4007578" cy="2962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939" y="5819856"/>
            <a:ext cx="1292464" cy="107298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935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26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4000"/>
          </a:blip>
          <a:stretch>
            <a:fillRect/>
          </a:stretch>
        </p:blipFill>
        <p:spPr>
          <a:xfrm>
            <a:off x="4319587" y="45518"/>
            <a:ext cx="4195763" cy="324378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2000"/>
          </a:blip>
          <a:stretch>
            <a:fillRect/>
          </a:stretch>
        </p:blipFill>
        <p:spPr>
          <a:xfrm>
            <a:off x="4283981" y="3466033"/>
            <a:ext cx="4231369" cy="289031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lum bright="2000"/>
          </a:blip>
          <a:srcRect l="20813"/>
          <a:stretch/>
        </p:blipFill>
        <p:spPr>
          <a:xfrm>
            <a:off x="543779" y="846057"/>
            <a:ext cx="3385963" cy="569285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9657" y="0"/>
            <a:ext cx="1074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 Black" panose="020B0A04020102020204" pitchFamily="34" charset="0"/>
              </a:rPr>
              <a:t>#9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5285" y="69086"/>
            <a:ext cx="3004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 Black" panose="020B0A04020102020204" pitchFamily="34" charset="0"/>
              </a:rPr>
              <a:t>NB LAKE NEIGHBORHOODS</a:t>
            </a:r>
            <a:endParaRPr lang="en-US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5279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74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 Black" panose="020B0A04020102020204" pitchFamily="34" charset="0"/>
              </a:rPr>
              <a:t>#9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2" y="1027117"/>
            <a:ext cx="7968342" cy="494009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99886" y="166723"/>
            <a:ext cx="6952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LAKE NEIGHBORHOODS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AN UNDERUTILIZED CUSTOMER BASE?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1418" y="1316951"/>
            <a:ext cx="7486650" cy="458587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latin typeface="Bookman Old Style" panose="02050604050505020204" pitchFamily="18" charset="0"/>
              </a:rPr>
              <a:t>DRAFT SUMMARY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Bookman Old Style" panose="02050604050505020204" pitchFamily="18" charset="0"/>
              </a:rPr>
              <a:t>32 Lake Neighborhoods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Bookman Old Style" panose="02050604050505020204" pitchFamily="18" charset="0"/>
              </a:rPr>
              <a:t>156 – Year Round Units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Bookman Old Style" panose="02050604050505020204" pitchFamily="18" charset="0"/>
              </a:rPr>
              <a:t>1022 – Seasonal Units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Bookman Old Style" panose="02050604050505020204" pitchFamily="18" charset="0"/>
              </a:rPr>
              <a:t>1178 – Total Number of Units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Bookman Old Style" panose="02050604050505020204" pitchFamily="18" charset="0"/>
              </a:rPr>
              <a:t>Estimated Customer Base = 			2,500 </a:t>
            </a:r>
            <a:endParaRPr lang="en-US" sz="36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06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864" y="692780"/>
            <a:ext cx="8113486" cy="526297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DESTINATION </a:t>
            </a:r>
            <a:r>
              <a:rPr lang="en-US" sz="3600" dirty="0" smtClean="0">
                <a:latin typeface="Arial Black" panose="020B0A04020102020204" pitchFamily="34" charset="0"/>
              </a:rPr>
              <a:t>GUIDE</a:t>
            </a:r>
          </a:p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Physical Place?</a:t>
            </a:r>
          </a:p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By Mail?</a:t>
            </a:r>
          </a:p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Digital? </a:t>
            </a:r>
          </a:p>
          <a:p>
            <a:pPr algn="just"/>
            <a:r>
              <a:rPr lang="en-US" sz="3200" b="1" dirty="0" smtClean="0">
                <a:latin typeface="Bookman Old Style" panose="02050604050505020204" pitchFamily="18" charset="0"/>
              </a:rPr>
              <a:t>“To </a:t>
            </a:r>
            <a:r>
              <a:rPr lang="en-US" sz="3200" b="1" dirty="0">
                <a:latin typeface="Bookman Old Style" panose="02050604050505020204" pitchFamily="18" charset="0"/>
              </a:rPr>
              <a:t>receive the most current version of our Official Destination Guide via snail mail, fill out the form below</a:t>
            </a:r>
            <a:r>
              <a:rPr lang="en-US" sz="3200" b="1" dirty="0" smtClean="0"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en-US" sz="3200" b="1" dirty="0">
              <a:latin typeface="Bookman Old Style" panose="02050604050505020204" pitchFamily="18" charset="0"/>
            </a:endParaRPr>
          </a:p>
          <a:p>
            <a:pPr algn="just"/>
            <a:r>
              <a:rPr lang="en-US" sz="3200" b="1" dirty="0" smtClean="0">
                <a:latin typeface="Bookman Old Style" panose="02050604050505020204" pitchFamily="18" charset="0"/>
              </a:rPr>
              <a:t> </a:t>
            </a:r>
            <a:r>
              <a:rPr lang="en-US" sz="3200" b="1" dirty="0">
                <a:latin typeface="Bookman Old Style" panose="02050604050505020204" pitchFamily="18" charset="0"/>
              </a:rPr>
              <a:t>Or, for  the digital version, click on 2019 Destination Guide </a:t>
            </a:r>
            <a:r>
              <a:rPr lang="en-US" sz="3200" b="1" dirty="0" smtClean="0">
                <a:latin typeface="Bookman Old Style" panose="02050604050505020204" pitchFamily="18" charset="0"/>
              </a:rPr>
              <a:t>below.”  </a:t>
            </a:r>
            <a:endParaRPr lang="en-US" sz="3200" b="1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657" y="0"/>
            <a:ext cx="1480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#10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2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7937" y="0"/>
            <a:ext cx="130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#10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22" y="707886"/>
            <a:ext cx="7299664" cy="581836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77258" y="169277"/>
            <a:ext cx="740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SOURCE – DEP GOOGLE EARTH PUBLIC WATER ACCESS 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19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30" y="348115"/>
            <a:ext cx="8515350" cy="6008236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8746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9" y="688521"/>
            <a:ext cx="4292390" cy="5667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869" y="688521"/>
            <a:ext cx="4444424" cy="5667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4286" y="319188"/>
            <a:ext cx="584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RECREATIONAL ACCESS TO PUBLIC WATER 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216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contrast="1000"/>
          </a:blip>
          <a:stretch>
            <a:fillRect/>
          </a:stretch>
        </p:blipFill>
        <p:spPr>
          <a:xfrm>
            <a:off x="0" y="0"/>
            <a:ext cx="9144000" cy="635635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7937" y="0"/>
            <a:ext cx="1268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#10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9794" y="977572"/>
            <a:ext cx="7444411" cy="4832092"/>
          </a:xfrm>
          <a:prstGeom prst="rect">
            <a:avLst/>
          </a:prstGeom>
          <a:solidFill>
            <a:schemeClr val="bg1"/>
          </a:solidFill>
          <a:ln w="539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Bookman Old Style" panose="02050604050505020204" pitchFamily="18" charset="0"/>
              </a:rPr>
              <a:t>DRAFT SUMMARY OF PUBLIC RECREATIONAL WATER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Bookman Old Style" panose="02050604050505020204" pitchFamily="18" charset="0"/>
              </a:rPr>
              <a:t>15 Lakes &amp; Ponds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Bookman Old Style" panose="02050604050505020204" pitchFamily="18" charset="0"/>
              </a:rPr>
              <a:t>29,000 acres of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Bookman Old Style" panose="02050604050505020204" pitchFamily="18" charset="0"/>
              </a:rPr>
              <a:t>3 public boat access sites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Bookman Old Style" panose="02050604050505020204" pitchFamily="18" charset="0"/>
              </a:rPr>
              <a:t>Public recreation areas - “Water 		Access Only”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Bookman Old Style" panose="02050604050505020204" pitchFamily="18" charset="0"/>
              </a:rPr>
              <a:t>7 Rivers &amp; Streams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Bookman Old Style" panose="02050604050505020204" pitchFamily="18" charset="0"/>
              </a:rPr>
              <a:t>All natural flow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Bookman Old Style" panose="02050604050505020204" pitchFamily="18" charset="0"/>
              </a:rPr>
              <a:t>1 boat access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Bookman Old Style" panose="02050604050505020204" pitchFamily="18" charset="0"/>
              </a:rPr>
              <a:t>No public recreation areas </a:t>
            </a:r>
            <a:endParaRPr lang="en-US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11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41" y="972458"/>
            <a:ext cx="8342869" cy="52500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04366" y="92333"/>
            <a:ext cx="7649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FUTURE PUBLIC RECREATION AREA?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937" y="0"/>
            <a:ext cx="1268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#10</a:t>
            </a:r>
            <a:endParaRPr lang="en-US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95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3000" contrast="17000"/>
          </a:blip>
          <a:stretch>
            <a:fillRect/>
          </a:stretch>
        </p:blipFill>
        <p:spPr>
          <a:xfrm>
            <a:off x="319313" y="703037"/>
            <a:ext cx="4342177" cy="5653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5000" contrast="14000"/>
          </a:blip>
          <a:stretch>
            <a:fillRect/>
          </a:stretch>
        </p:blipFill>
        <p:spPr>
          <a:xfrm>
            <a:off x="4861930" y="1487867"/>
            <a:ext cx="4068379" cy="441846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7937" y="0"/>
            <a:ext cx="1280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#10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8790" y="123110"/>
            <a:ext cx="7481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GREATER EAST GRAND LAKE REGION 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7596" y="1866183"/>
            <a:ext cx="6328229" cy="18774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15 Key Locations on Private Lands!</a:t>
            </a:r>
            <a:endParaRPr lang="en-US" sz="4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Critical to preserve landowner permission!</a:t>
            </a:r>
          </a:p>
        </p:txBody>
      </p:sp>
    </p:spTree>
    <p:extLst>
      <p:ext uri="{BB962C8B-B14F-4D97-AF65-F5344CB8AC3E}">
        <p14:creationId xmlns:p14="http://schemas.microsoft.com/office/powerpoint/2010/main" val="27730354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34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206379"/>
            <a:ext cx="8413750" cy="60193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2132" y="1393003"/>
            <a:ext cx="7024914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Bookman Old Style" panose="02050604050505020204" pitchFamily="18" charset="0"/>
              </a:rPr>
              <a:t>DO ANY OF THESE DESCRIBE US?</a:t>
            </a:r>
            <a:endParaRPr lang="en-US" sz="6000" b="1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61" y="333828"/>
            <a:ext cx="1268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</a:t>
            </a:r>
            <a:r>
              <a:rPr lang="en-US" sz="3600" dirty="0" smtClean="0">
                <a:latin typeface="Arial Black" panose="020B0A04020102020204" pitchFamily="34" charset="0"/>
              </a:rPr>
              <a:t>10</a:t>
            </a:r>
            <a:endParaRPr 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04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346" y="1077005"/>
            <a:ext cx="3960017" cy="55045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Points </a:t>
            </a:r>
            <a:r>
              <a:rPr lang="en-US" b="1" u="sng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(Downeast Lakes) -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area is the most remote and underdeveloped of any of the destination areas. Grand Lake Stream and Lakeville each have populations slightly over 100 residents.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Very limited lodging and visitor service capacity. Most visitors to the area are camping or bring their own lodging and services.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u="sng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://future-iq.com/project/maine-woods-usa-2018/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828" y="1478061"/>
            <a:ext cx="4347482" cy="4702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8724" y="34607"/>
            <a:ext cx="8085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smtClean="0">
                <a:latin typeface="Arial Black" panose="020B0A04020102020204" pitchFamily="34" charset="0"/>
              </a:rPr>
              <a:t>HERE IS WHAT THE REPORT SAID!  MAINE WOODS CONSORTIUM 2018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393" y="2121318"/>
            <a:ext cx="7058870" cy="230832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OPPORTUNITIES TO DEVELOP KEY CONNECTIONS?</a:t>
            </a:r>
            <a:endParaRPr lang="en-US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6426" y="1097912"/>
            <a:ext cx="231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ncludes Danforth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937" y="0"/>
            <a:ext cx="1221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#10</a:t>
            </a:r>
            <a:endParaRPr lang="en-US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839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228" y="1260895"/>
            <a:ext cx="8450942" cy="437042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Improving Access to Higher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 -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Competitive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Skills Scholarship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Provides workers with a grant to help them earn a degree or certificate in certain education or training programs.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Prior Learning Assessment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Allows students to obtain college credit for training and skills obtained outside the classroom.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On the Job Training /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Apprenticeship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Allows workers to learn new skills through on-the-job training and related classroom instruction.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Pre-Apprenticeship: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Includes two years of customized high school academics coupled with on-the-job training during the junior and senior years.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74800" y="5631322"/>
            <a:ext cx="5754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https://www.maine.gov/labor/workforce_dev/index.html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0813" y="280844"/>
            <a:ext cx="7387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 Black" panose="020B0A04020102020204" pitchFamily="34" charset="0"/>
              </a:rPr>
              <a:t>WORKFORCE DEVELOPMENT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660"/>
            <a:ext cx="1306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 Black" panose="020B0A04020102020204" pitchFamily="34" charset="0"/>
              </a:rPr>
              <a:t>#11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57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9578" y="820061"/>
            <a:ext cx="8026401" cy="53625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u="sng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Revenue</a:t>
            </a:r>
            <a:r>
              <a:rPr lang="en-US" sz="24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 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taxable real estate thru growth 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Aggressive response to the collection of receivables 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Consider law enforcement revenues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 sales &amp; lodging taxes (Against the law in Maine) 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Institute permit/use 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fees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Natural resource extraction </a:t>
            </a:r>
            <a:r>
              <a:rPr lang="en-US" sz="24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Seek grants and other non local taxpayer funding of projects/programs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u="sng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Expenditures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and/or eliminate tax payer funded programs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083" y="61555"/>
            <a:ext cx="6894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LOWERING THE TAX BURDEN  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370" y="0"/>
            <a:ext cx="1233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#12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555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lum contrast="2000"/>
          </a:blip>
          <a:stretch>
            <a:fillRect/>
          </a:stretch>
        </p:blipFill>
        <p:spPr>
          <a:xfrm>
            <a:off x="638375" y="3981721"/>
            <a:ext cx="2839016" cy="2699849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contrast="9000"/>
          </a:blip>
          <a:stretch>
            <a:fillRect/>
          </a:stretch>
        </p:blipFill>
        <p:spPr>
          <a:xfrm>
            <a:off x="356344" y="712190"/>
            <a:ext cx="2875261" cy="3129354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76480" y="159895"/>
            <a:ext cx="5210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Farmlands in Yellow &amp; Brown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4194" y="1650937"/>
            <a:ext cx="210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Black" panose="020B0A04020102020204" pitchFamily="34" charset="0"/>
              </a:rPr>
              <a:t>Amity 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4194" y="4322505"/>
            <a:ext cx="1741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Orient </a:t>
            </a:r>
            <a:endParaRPr lang="en-US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contrast="11000"/>
          </a:blip>
          <a:stretch>
            <a:fillRect/>
          </a:stretch>
        </p:blipFill>
        <p:spPr>
          <a:xfrm>
            <a:off x="3511139" y="712191"/>
            <a:ext cx="2742974" cy="315577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 contrast="11000"/>
          </a:blip>
          <a:stretch>
            <a:fillRect/>
          </a:stretch>
        </p:blipFill>
        <p:spPr>
          <a:xfrm>
            <a:off x="3778982" y="3986599"/>
            <a:ext cx="4068762" cy="26362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lum contrast="9000"/>
          </a:blip>
          <a:stretch>
            <a:fillRect/>
          </a:stretch>
        </p:blipFill>
        <p:spPr>
          <a:xfrm>
            <a:off x="6504552" y="712190"/>
            <a:ext cx="2395478" cy="312935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073752" y="919953"/>
            <a:ext cx="210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Black" panose="020B0A04020102020204" pitchFamily="34" charset="0"/>
              </a:rPr>
              <a:t>Weston 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2537" y="6026403"/>
            <a:ext cx="210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Black" panose="020B0A04020102020204" pitchFamily="34" charset="0"/>
              </a:rPr>
              <a:t>Danforth 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5458" y="3132234"/>
            <a:ext cx="210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Black" panose="020B0A04020102020204" pitchFamily="34" charset="0"/>
              </a:rPr>
              <a:t>Bancroft 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723" y="-24771"/>
            <a:ext cx="1207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#13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888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85" y="167508"/>
            <a:ext cx="8810171" cy="6206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685" y="624114"/>
            <a:ext cx="1207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#13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190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5" y="806732"/>
            <a:ext cx="8157028" cy="57321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38512" y="100949"/>
            <a:ext cx="606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DEFINE THE PROJECT AREA?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18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40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7714" y="1131219"/>
            <a:ext cx="87376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24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means short distribution channels 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involving 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more than one intermediary between farm and consumer.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714" y="2256499"/>
            <a:ext cx="87376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Locally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grown food creates 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economic 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such as farmers markets and health benefits. 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465" y="3549689"/>
            <a:ext cx="8737600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Maine Organic Farmers and Gardeners Association (</a:t>
            </a:r>
            <a:r>
              <a:rPr lang="en-US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MOFGA</a:t>
            </a:r>
            <a:r>
              <a:rPr lang="en-US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formed in 1971, is the oldest and largest state organic organization in the country.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714" y="5338584"/>
            <a:ext cx="872535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Community-supported agriculture (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a food production and distribution system that directly connects farmers and consumers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257" y="246743"/>
            <a:ext cx="744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LOCAL AGRICULTURE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527" y="276192"/>
            <a:ext cx="1207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#13</a:t>
            </a:r>
            <a:endParaRPr lang="en-US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89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354708"/>
            <a:ext cx="8040913" cy="60016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SOME POTENTIAL FUNDING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Maine Community Foundation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Elmina B. Sewall Foundation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Quimby Foundation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Border Commission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Lands Council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Washington County Council of Governments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Sunrise County Economic Council (Washington County UT TIF Grants)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Maine Development Commission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USDA Grants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State of Maine Development Office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Recreational Trails Fund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 &amp; Water Conservation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Libra Foundation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Machias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Savings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41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113" y="-10417"/>
            <a:ext cx="1335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 Black" panose="020B0A04020102020204" pitchFamily="34" charset="0"/>
              </a:rPr>
              <a:t>#14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0" y="764024"/>
            <a:ext cx="8007350" cy="48936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Must have a compelling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Understand funders goals and objectives and design funding requests accordingly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Do good marketing – get broad public support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Demonstrate need and desired outcomes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Have good grant writing and writers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Must have good fiduciary controls, accountability and a (5013C) non-profit organization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Have to have some “skin in the game” –In kind contributions a must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Seek a variety of funding sources including private philanthropy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Other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493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44" y="499020"/>
            <a:ext cx="7896294" cy="55534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11000" contrast="16000"/>
          </a:blip>
          <a:stretch>
            <a:fillRect/>
          </a:stretch>
        </p:blipFill>
        <p:spPr>
          <a:xfrm>
            <a:off x="347744" y="1371250"/>
            <a:ext cx="8511693" cy="4731656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86893" y="499020"/>
            <a:ext cx="4528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EXAMPLE OF A FUNDING SOURCE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19788"/>
            <a:ext cx="1335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 Black" panose="020B0A04020102020204" pitchFamily="34" charset="0"/>
              </a:rPr>
              <a:t>#14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6868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072" y="24255"/>
            <a:ext cx="5155756" cy="675869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99310"/>
            <a:ext cx="123371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#15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lum bright="-2000" contras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27" y="1593176"/>
            <a:ext cx="3535609" cy="451485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974" y="58462"/>
            <a:ext cx="2893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man Old Style" panose="02050604050505020204" pitchFamily="18" charset="0"/>
              </a:rPr>
              <a:t>LAND &amp; FOREST RESOURCES </a:t>
            </a:r>
            <a:endParaRPr lang="en-US" sz="3200" b="1" dirty="0"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5371" y="1628122"/>
            <a:ext cx="7736115" cy="280076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Are there any common sense solutions to the decline of the forest products economy at our local level?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232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44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0" y="4416613"/>
            <a:ext cx="3947886" cy="19397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27" y="614862"/>
            <a:ext cx="4618939" cy="1728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27" y="2479739"/>
            <a:ext cx="4606544" cy="1936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27" y="4521415"/>
            <a:ext cx="4729137" cy="1834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0068" y="614862"/>
            <a:ext cx="3986218" cy="1728164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0069" y="2479739"/>
            <a:ext cx="3986846" cy="180016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29556" y="108817"/>
            <a:ext cx="779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INOVATIVE CONSUMTIVE USES OF OUR LOCAL FORESTS???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99310"/>
            <a:ext cx="11295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#15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71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2000" contrast="1000"/>
          </a:blip>
          <a:stretch>
            <a:fillRect/>
          </a:stretch>
        </p:blipFill>
        <p:spPr>
          <a:xfrm>
            <a:off x="4038600" y="263526"/>
            <a:ext cx="4838700" cy="64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480" y="2138263"/>
            <a:ext cx="3323771" cy="3447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Conservation Acres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Fee 		  9,672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Easement 	50,864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Subtotal	60,536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Area 	25,000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Grand Total	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85,536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629" y="101600"/>
            <a:ext cx="127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 Black" panose="020B0A04020102020204" pitchFamily="34" charset="0"/>
              </a:rPr>
              <a:t>#16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45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138057" y="4760686"/>
            <a:ext cx="449943" cy="58057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0629" y="809486"/>
            <a:ext cx="3730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 Black" panose="020B0A04020102020204" pitchFamily="34" charset="0"/>
              </a:rPr>
              <a:t>CONSERVED LANDS 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817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83659" y="174171"/>
            <a:ext cx="6342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THE ROLE OF CONSERVATION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15" y="6013147"/>
            <a:ext cx="7532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http://mainefig.org/wp-content/uploads/2016/05/FIG_BiophysicalRegions_me_ecol_syst_ra_rept.pdf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087" y="81838"/>
            <a:ext cx="127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 Black" panose="020B0A04020102020204" pitchFamily="34" charset="0"/>
              </a:rPr>
              <a:t>#16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229" y="697391"/>
            <a:ext cx="8679542" cy="5324535"/>
          </a:xfrm>
          <a:prstGeom prst="rect">
            <a:avLst/>
          </a:prstGeom>
          <a:solidFill>
            <a:srgbClr val="FFFF00">
              <a:alpha val="38000"/>
            </a:srgb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Adds diversity in land use and goals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Preserve Working Forest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Encourage Sustainable Forest Management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Permanently guarantee public access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land is available for public recreation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Protect ecological, biological, cultural and scenic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Attracts philanthropic capital to a region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key component of economic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US" sz="2800" b="1" dirty="0" smtClean="0">
                <a:latin typeface="Bookman Old Style" panose="02050604050505020204" pitchFamily="18" charset="0"/>
              </a:rPr>
              <a:t>  </a:t>
            </a:r>
            <a:endParaRPr lang="en-US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020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47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" contrast="14000"/>
          </a:blip>
          <a:stretch>
            <a:fillRect/>
          </a:stretch>
        </p:blipFill>
        <p:spPr>
          <a:xfrm>
            <a:off x="174171" y="116114"/>
            <a:ext cx="4699586" cy="660536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18900" y="549829"/>
            <a:ext cx="3820301" cy="58169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The Maine-New Brunswick Lowlands Biophysical Region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part of the Northeastern Mixed Forest Province and the Maine-New Brunswick Foothills and Lowlands Ecoregion Section.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3 Forest Provinces, 6 Ecoregion Sections and 19 Biophysical Regions and 104 natural communities in Maine.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629" y="101600"/>
            <a:ext cx="127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 Black" panose="020B0A04020102020204" pitchFamily="34" charset="0"/>
              </a:rPr>
              <a:t>#16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5850" y="1740890"/>
            <a:ext cx="7503885" cy="286232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ookman Old Style" panose="02050604050505020204" pitchFamily="18" charset="0"/>
              </a:rPr>
              <a:t>Eco-tourism: Capitalizing on the importance of the natural world (flora, fauna, local culture and heritage)  to the economy of a managed landscape </a:t>
            </a:r>
            <a:endParaRPr lang="en-US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549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48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9103" y="816373"/>
            <a:ext cx="8089447" cy="553997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PUBLICALLY PROTECTED NATURAL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Monument Brook (State, WWLT, NB-PNA)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Orient Woods (State)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Monument Wetlands (WWLT)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Mattawamkeag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River WMA (State)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Mud Lake Falls (State)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Booming Out Grounds WMA (State)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PRIVATELY PROTECTED NATURAL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Crooked Brook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Flowage (BCO Lands)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Sucker Lake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(SFT Lands)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Baskahegan Stream (BCO Lands)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7886" y="128127"/>
            <a:ext cx="7649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ECO-TOURISM NATURAL ASSETS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102" y="1601203"/>
            <a:ext cx="8089447" cy="31085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latin typeface="Bookman Old Style" panose="02050604050505020204" pitchFamily="18" charset="0"/>
              </a:rPr>
              <a:t>Ecotourism Guide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Excellent </a:t>
            </a:r>
            <a:r>
              <a:rPr lang="en-US" sz="2800" dirty="0">
                <a:latin typeface="Bookman Old Style" panose="02050604050505020204" pitchFamily="18" charset="0"/>
              </a:rPr>
              <a:t>communication </a:t>
            </a:r>
            <a:r>
              <a:rPr lang="en-US" sz="2800" dirty="0" smtClean="0">
                <a:latin typeface="Bookman Old Style" panose="02050604050505020204" pitchFamily="18" charset="0"/>
              </a:rPr>
              <a:t>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Being </a:t>
            </a:r>
            <a:r>
              <a:rPr lang="en-US" sz="2800" dirty="0">
                <a:latin typeface="Bookman Old Style" panose="02050604050505020204" pitchFamily="18" charset="0"/>
              </a:rPr>
              <a:t>bilingual is an advantage </a:t>
            </a:r>
            <a:endParaRPr lang="en-US" sz="2800" dirty="0" smtClean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An expert on the environment </a:t>
            </a:r>
            <a:r>
              <a:rPr lang="en-US" sz="2800" dirty="0">
                <a:latin typeface="Bookman Old Style" panose="02050604050505020204" pitchFamily="18" charset="0"/>
              </a:rPr>
              <a:t>&amp; </a:t>
            </a:r>
            <a:r>
              <a:rPr lang="en-US" sz="2800" dirty="0" smtClean="0">
                <a:latin typeface="Bookman Old Style" panose="02050604050505020204" pitchFamily="18" charset="0"/>
              </a:rPr>
              <a:t>culture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Aware </a:t>
            </a:r>
            <a:r>
              <a:rPr lang="en-US" sz="2800" dirty="0">
                <a:latin typeface="Bookman Old Style" panose="02050604050505020204" pitchFamily="18" charset="0"/>
              </a:rPr>
              <a:t>of international </a:t>
            </a:r>
            <a:r>
              <a:rPr lang="en-US" sz="2800" dirty="0" smtClean="0">
                <a:latin typeface="Bookman Old Style" panose="02050604050505020204" pitchFamily="18" charset="0"/>
              </a:rPr>
              <a:t>environment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Has good organization skills </a:t>
            </a:r>
            <a:r>
              <a:rPr lang="en-US" sz="2800" dirty="0">
                <a:latin typeface="Bookman Old Style" panose="02050604050505020204" pitchFamily="18" charset="0"/>
              </a:rPr>
              <a:t>and </a:t>
            </a:r>
            <a:r>
              <a:rPr lang="en-US" sz="2800" dirty="0" smtClean="0">
                <a:latin typeface="Bookman Old Style" panose="02050604050505020204" pitchFamily="18" charset="0"/>
              </a:rPr>
              <a:t>abilities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</a:rPr>
              <a:t>Leadership </a:t>
            </a:r>
            <a:r>
              <a:rPr lang="en-US" sz="2800" dirty="0">
                <a:latin typeface="Bookman Old Style" panose="02050604050505020204" pitchFamily="18" charset="0"/>
              </a:rPr>
              <a:t>qualities </a:t>
            </a:r>
            <a:r>
              <a:rPr lang="en-US" sz="2800" dirty="0" smtClean="0">
                <a:latin typeface="Bookman Old Style" panose="02050604050505020204" pitchFamily="18" charset="0"/>
              </a:rPr>
              <a:t>are a </a:t>
            </a:r>
            <a:r>
              <a:rPr lang="en-US" sz="2800" dirty="0">
                <a:latin typeface="Bookman Old Style" panose="02050604050505020204" pitchFamily="18" charset="0"/>
              </a:rPr>
              <a:t>big plus.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29" y="101600"/>
            <a:ext cx="127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 Black" panose="020B0A04020102020204" pitchFamily="34" charset="0"/>
              </a:rPr>
              <a:t>#16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07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89" y="1637754"/>
            <a:ext cx="7306079" cy="3062333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178" y="216235"/>
            <a:ext cx="5980694" cy="799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820"/>
            <a:ext cx="1621178" cy="827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4435" y="4957598"/>
            <a:ext cx="6474179" cy="120032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Hunting &amp; Fishing 			 4,100 Jobs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Outdoor Recreation 		 7,400 Jobs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Forest Products Industry		14,500 Jobs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49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25113" y="857023"/>
            <a:ext cx="307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State of Maine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792" y="1311680"/>
            <a:ext cx="7503669" cy="458587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Bookman Old Style" panose="02050604050505020204" pitchFamily="18" charset="0"/>
              </a:rPr>
              <a:t>Sporting Camps &amp; Lodges (Draft List</a:t>
            </a:r>
            <a:r>
              <a:rPr lang="en-US" sz="2400" dirty="0" smtClean="0">
                <a:latin typeface="Bookman Old Style" panose="020506040505050202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Greenland Cove Camps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Bookman Old Style" panose="02050604050505020204" pitchFamily="18" charset="0"/>
              </a:rPr>
              <a:t>Cowger’s</a:t>
            </a:r>
            <a:r>
              <a:rPr lang="en-US" sz="2400" dirty="0" smtClean="0">
                <a:latin typeface="Bookman Old Style" panose="02050604050505020204" pitchFamily="18" charset="0"/>
              </a:rPr>
              <a:t> Lakeside Cabins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Bookman Old Style" panose="02050604050505020204" pitchFamily="18" charset="0"/>
              </a:rPr>
              <a:t>Rideout’s</a:t>
            </a:r>
            <a:r>
              <a:rPr lang="en-US" sz="2400" dirty="0" smtClean="0">
                <a:latin typeface="Bookman Old Style" panose="02050604050505020204" pitchFamily="18" charset="0"/>
              </a:rPr>
              <a:t> Lodge and Cottages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Wheaton’s Lodge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Village Camps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Wilderness Escape Outfitters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Birchwood Cottages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East Branch Lodge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First Settler’s Lodge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Birch Hill Camps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Paradise Cabins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617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85" y="750298"/>
            <a:ext cx="8069943" cy="5661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2112" y="100949"/>
            <a:ext cx="6879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AGREEMENT ON PROJECT AREA?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59430" y="4005942"/>
            <a:ext cx="2757714" cy="27155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0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50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220" y="53273"/>
            <a:ext cx="4375386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0900" y="5710020"/>
            <a:ext cx="3766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http://www.rudmanwinchell.com/maine-s-landowner-liability-law/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5488" y="1055875"/>
            <a:ext cx="3941870" cy="452431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Under Title 14, Section 159-A of the Maine Revised Statutes, a landowner does not have a duty of care to keep a premises safe for entry or use by others for recreational or harvesting activities or to give a warning of any hazardous condition on the premises to anyone entering for those purposes.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16762" y="44359"/>
            <a:ext cx="3766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Black" panose="020B0A04020102020204" pitchFamily="34" charset="0"/>
              </a:rPr>
              <a:t>MAINE LANDOWNER LIABILITY LAW 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8909" y="26088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#18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691" y="1311986"/>
            <a:ext cx="7807729" cy="37856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12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The </a:t>
            </a:r>
            <a:r>
              <a:rPr lang="en-US" sz="4000" u="sng" dirty="0" smtClean="0">
                <a:latin typeface="Arial Black" panose="020B0A04020102020204" pitchFamily="34" charset="0"/>
              </a:rPr>
              <a:t>Gold Standard </a:t>
            </a:r>
            <a:r>
              <a:rPr lang="en-US" sz="4000" dirty="0" smtClean="0">
                <a:latin typeface="Arial Black" panose="020B0A04020102020204" pitchFamily="34" charset="0"/>
              </a:rPr>
              <a:t>in Preserving Maine’s Outdoor Heritage</a:t>
            </a:r>
          </a:p>
          <a:p>
            <a:pPr algn="ctr"/>
            <a:endParaRPr lang="en-US" sz="1200" dirty="0" smtClean="0">
              <a:latin typeface="Arial Black" panose="020B0A04020102020204" pitchFamily="34" charset="0"/>
            </a:endParaRPr>
          </a:p>
          <a:p>
            <a:pPr algn="ctr"/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Over 80 % of the Region is open free of charge to traditional public recreation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00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56" y="1077740"/>
            <a:ext cx="7155543" cy="534438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70856" y="116115"/>
            <a:ext cx="7155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Black" panose="020B0A04020102020204" pitchFamily="34" charset="0"/>
              </a:rPr>
              <a:t>ASSETS OUTSIDE OF GREATER EAST GRAND LAKE REGION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112" y="116115"/>
            <a:ext cx="101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#19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177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912" y="1157828"/>
            <a:ext cx="8244115" cy="180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GREATER EAST GRAND REGION ECONOMIC PLAN 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DRAFT CONCEPT OF A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VIDEO </a:t>
            </a:r>
            <a:r>
              <a:rPr lang="en-US" sz="24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 NARRATIVE PRODUCTION </a:t>
            </a:r>
            <a:r>
              <a:rPr lang="en-US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b="1" i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HERITAGE RECLAIMED”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9313" y="449942"/>
            <a:ext cx="590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CREATING A VISION 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968" y="57965"/>
            <a:ext cx="134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#20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3253" y="3354594"/>
            <a:ext cx="7039432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 Heritage Reclaimed” is about bringing renewed purpose and a true sense of place to a rural way of life and to the communities on which those lives depend.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22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53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0914" y="116115"/>
            <a:ext cx="809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BUILDING AN AGENDA FOR THE MAY 22</a:t>
            </a:r>
            <a:r>
              <a:rPr lang="en-US" sz="3600" baseline="30000" dirty="0" smtClean="0">
                <a:latin typeface="Arial Black" panose="020B0A04020102020204" pitchFamily="34" charset="0"/>
              </a:rPr>
              <a:t>ND</a:t>
            </a:r>
            <a:r>
              <a:rPr lang="en-US" sz="3600" dirty="0" smtClean="0">
                <a:latin typeface="Arial Black" panose="020B0A04020102020204" pitchFamily="34" charset="0"/>
              </a:rPr>
              <a:t> MEETING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8708" y="1316444"/>
            <a:ext cx="7476218" cy="50622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49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 Strategic Plan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Assess Volunteer Capacity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Need for Consultant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Secure Funding for Planning </a:t>
            </a:r>
            <a:r>
              <a:rPr lang="en-US" sz="2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SWOT Analysis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Capitalize on existing momentum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Asset </a:t>
            </a:r>
            <a:r>
              <a:rPr lang="en-US" sz="2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Mapping </a:t>
            </a:r>
            <a:r>
              <a:rPr lang="en-US" sz="2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Gap Analysis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Reporting </a:t>
            </a:r>
            <a:r>
              <a:rPr lang="en-US" sz="2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 GIS Map Applications</a:t>
            </a:r>
            <a:endParaRPr lang="en-US" sz="28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89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54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50" y="856343"/>
            <a:ext cx="8558836" cy="5500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450" y="229608"/>
            <a:ext cx="873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ASSET BASED COMMUNITY DEVELOPMENT 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68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89" y="1321145"/>
            <a:ext cx="7291448" cy="23166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2210" y="5927041"/>
            <a:ext cx="568234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https://future-iq.com/project/moosehead-lake-region-maine-usa-2016-17/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75983" y="243927"/>
            <a:ext cx="7045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 Black" panose="020B0A04020102020204" pitchFamily="34" charset="0"/>
              </a:rPr>
              <a:t>THE PROCESS OF PLANNING </a:t>
            </a: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Look at Greenville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55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245" y="3727734"/>
            <a:ext cx="5962405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26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21" y="791382"/>
            <a:ext cx="7627813" cy="574753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5791200" y="872832"/>
            <a:ext cx="261257" cy="9704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75504" y="21999"/>
            <a:ext cx="6937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Black" panose="020B0A04020102020204" pitchFamily="34" charset="0"/>
              </a:rPr>
              <a:t>AGREEMENT ON PROJECT AREA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52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9" y="1162698"/>
            <a:ext cx="7899803" cy="50784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9118" y="339604"/>
            <a:ext cx="804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AN EXAMPLE: </a:t>
            </a:r>
            <a:r>
              <a:rPr lang="en-US" sz="2000" dirty="0" smtClean="0">
                <a:latin typeface="Arial Black" panose="020B0A04020102020204" pitchFamily="34" charset="0"/>
              </a:rPr>
              <a:t>PROJECT AREA – 25 MILE RADIUS FROM CENTER OF MOOSEHEAD - 300,000 ACRES</a:t>
            </a:r>
            <a:endParaRPr lang="en-US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776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4113" y="1382540"/>
            <a:ext cx="7721600" cy="412420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Quality local newspapers print 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governments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committed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Citizen opportunities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affect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public policy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information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quality of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High speed internet available to all citizens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Local schools with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high-speed internet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library, or other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center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 information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majority of government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services online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114" y="305322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 Black" panose="020B0A04020102020204" pitchFamily="34" charset="0"/>
              </a:rPr>
              <a:t>KEYS TO GOOD COMMUNITY COMMUNICATION 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0627" y="6033185"/>
            <a:ext cx="6567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https://www.pewinternet.org/2011/03/01/how-the-public-perceives-community-information-systems/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648" y="81404"/>
            <a:ext cx="1084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#</a:t>
            </a:r>
            <a:r>
              <a:rPr lang="en-US" sz="4000" b="1" dirty="0" smtClean="0">
                <a:latin typeface="Arial Black" panose="020B0A04020102020204" pitchFamily="34" charset="0"/>
              </a:rPr>
              <a:t>1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8513" y="5585299"/>
            <a:ext cx="843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KUDOS TO NEW CHANGES AT COMMUNITY NEWS – THANK YOU!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77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4021" y="1010226"/>
            <a:ext cx="780868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</a:t>
            </a:r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well in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information </a:t>
            </a:r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are more likely to be satisfied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civic life.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019" y="1914579"/>
            <a:ext cx="7808683" cy="83099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Citizens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impact their community are more likely to be engaged </a:t>
            </a:r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civic life.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4018" y="2873345"/>
            <a:ext cx="7808683" cy="156966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times citizens cannot rely on a single source of information: They use Google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websites,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phone, word of mouth, and their own informal networks.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4507" y="5867496"/>
            <a:ext cx="6567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https://www.pewinternet.org/2011/03/01/how-the-public-perceives-community-information-systems/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4021" y="413650"/>
            <a:ext cx="769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Black" panose="020B0A04020102020204" pitchFamily="34" charset="0"/>
              </a:rPr>
              <a:t>RESULTS OF GOOD COMMUNICATION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5617"/>
            <a:ext cx="1084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#</a:t>
            </a:r>
            <a:r>
              <a:rPr lang="en-US" sz="4000" b="1" dirty="0" smtClean="0">
                <a:latin typeface="Arial Black" panose="020B0A04020102020204" pitchFamily="34" charset="0"/>
              </a:rPr>
              <a:t>1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7A4A-1594-4940-8285-74B2C7B1AE27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6667" y="4547645"/>
            <a:ext cx="7808683" cy="1200329"/>
          </a:xfrm>
          <a:prstGeom prst="rect">
            <a:avLst/>
          </a:prstGeom>
          <a:solidFill>
            <a:srgbClr val="00B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i="1" u="sng" dirty="0" smtClean="0">
                <a:latin typeface="Arial Black" panose="020B0A04020102020204" pitchFamily="34" charset="0"/>
              </a:rPr>
              <a:t>Solution?</a:t>
            </a:r>
            <a:r>
              <a:rPr lang="en-US" sz="2400" i="1" dirty="0" smtClean="0">
                <a:latin typeface="Arial Black" panose="020B0A04020102020204" pitchFamily="34" charset="0"/>
              </a:rPr>
              <a:t>: Advertise-advertise-advertise the go-to place for information and a community and/or regional calendar</a:t>
            </a:r>
            <a:endParaRPr lang="en-US" sz="2400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14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4429</TotalTime>
  <Words>2263</Words>
  <Application>Microsoft Office PowerPoint</Application>
  <PresentationFormat>On-screen Show (4:3)</PresentationFormat>
  <Paragraphs>414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Arial Black</vt:lpstr>
      <vt:lpstr>Bookman Old Style</vt:lpstr>
      <vt:lpstr>Calibri</vt:lpstr>
      <vt:lpstr>Calibri Light</vt:lpstr>
      <vt:lpstr>Times New Roman</vt:lpstr>
      <vt:lpstr>Office Theme</vt:lpstr>
      <vt:lpstr>EXPLORING  A GREATER EAST GRAND REGION  ECONOMIC PLAN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Elbridge</dc:creator>
  <cp:lastModifiedBy>Elbridge</cp:lastModifiedBy>
  <cp:revision>258</cp:revision>
  <dcterms:created xsi:type="dcterms:W3CDTF">2019-04-23T16:35:21Z</dcterms:created>
  <dcterms:modified xsi:type="dcterms:W3CDTF">2019-08-16T13:10:29Z</dcterms:modified>
</cp:coreProperties>
</file>