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5" r:id="rId4"/>
    <p:sldId id="268" r:id="rId5"/>
    <p:sldId id="276" r:id="rId6"/>
    <p:sldId id="264" r:id="rId7"/>
    <p:sldId id="277" r:id="rId8"/>
    <p:sldId id="263" r:id="rId9"/>
    <p:sldId id="266" r:id="rId10"/>
    <p:sldId id="267" r:id="rId11"/>
    <p:sldId id="271" r:id="rId12"/>
    <p:sldId id="269" r:id="rId13"/>
    <p:sldId id="278" r:id="rId14"/>
    <p:sldId id="270" r:id="rId15"/>
    <p:sldId id="272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9EECF-A20C-49DF-96EF-9A9F92A2CA1B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BB91F-7182-4918-BA36-35308F544B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BB91F-7182-4918-BA36-35308F544B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8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6C3E-8393-4962-AC7A-4FE5BCC20279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0213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FF49-95AA-465E-93D6-76F85C9633D6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986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E687-8812-4F8E-8A8C-DF167BC4C470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669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7325-D5AC-4ECF-8A62-4F503D5036C1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4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98FB-BF92-49DD-83BB-A668BCCECB4A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777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FEC-FF4B-4D3F-AD34-96C3A4782F85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599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B993-5FC1-450D-879F-D33DD483E8E5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026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B2E7-5872-44E5-B73B-D744BA70C57B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06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D216-0C9E-40FF-B743-1A3159BC32FB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580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66B2-A68A-4941-A699-27D4606E3BDD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680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7C40-7F50-41B9-8307-9F2E62E2E3A6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34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DC17-2698-42E7-9D34-4DE0655BCC79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Greater East Grand Region Economic Planning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3DFB-C1CD-476D-90B0-B00BC0E48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7" y="988121"/>
            <a:ext cx="8056605" cy="16434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Bookman Old Style" panose="02050604050505020204" pitchFamily="18" charset="0"/>
              </a:rPr>
              <a:t>Greater East Grand Region Economic Plan</a:t>
            </a:r>
            <a:r>
              <a:rPr lang="en-US" sz="4400" b="1" dirty="0">
                <a:latin typeface="Bookman Old Style" panose="02050604050505020204" pitchFamily="18" charset="0"/>
              </a:rPr>
              <a:t/>
            </a:r>
            <a:br>
              <a:rPr lang="en-US" sz="4400" b="1" dirty="0">
                <a:latin typeface="Bookman Old Style" panose="02050604050505020204" pitchFamily="18" charset="0"/>
              </a:rPr>
            </a:br>
            <a:r>
              <a:rPr lang="en-US" sz="2400" dirty="0">
                <a:latin typeface="Bookman Old Style" panose="02050604050505020204" pitchFamily="18" charset="0"/>
              </a:rPr>
              <a:t>“</a:t>
            </a:r>
            <a:r>
              <a:rPr lang="en-US" sz="2400" i="1" dirty="0">
                <a:latin typeface="Bookman Old Style" panose="02050604050505020204" pitchFamily="18" charset="0"/>
              </a:rPr>
              <a:t>A Heritage Reclaimed</a:t>
            </a:r>
            <a:r>
              <a:rPr lang="en-US" sz="2400" dirty="0">
                <a:latin typeface="Bookman Old Style" panose="02050604050505020204" pitchFamily="18" charset="0"/>
              </a:rPr>
              <a:t>” 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486" y="3220793"/>
            <a:ext cx="6125028" cy="7861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Planning Update &amp; A Look Ahead December 4, 2019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546021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Greater East Grand Region Economic Planning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96" y="4813376"/>
            <a:ext cx="805660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On behalf of GEGREP Steering Committee Members, associated Towns and Organizations; Initial Planning Team; Sarah Strickland; Sunrise County Economic Council; Northern Maine Development Commission; Washington County Board of Commissioners; Individual and Corporate Donors; and the </a:t>
            </a:r>
          </a:p>
          <a:p>
            <a:pPr algn="ctr"/>
            <a:r>
              <a:rPr lang="en-US" dirty="0">
                <a:cs typeface="Arial" panose="020B0604020202020204" pitchFamily="34" charset="0"/>
              </a:rPr>
              <a:t>Southern Aroostook Development Corporation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9307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41599" y="6287710"/>
            <a:ext cx="3599543" cy="365125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1599" y="205165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378" y="917541"/>
            <a:ext cx="8217243" cy="4893647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cs typeface="Arial" panose="020B0604020202020204" pitchFamily="34" charset="0"/>
              </a:rPr>
              <a:t>April - July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Group consensus to proceed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Citizen driven asset-based mapping approach chosen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Research on economic issues and planning in rural Maine/US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Developed and revised map of the Planning Area/Region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Began draft mapping (Google Earth) and data mining: </a:t>
            </a:r>
            <a:r>
              <a:rPr lang="en-US" sz="1600" dirty="0">
                <a:cs typeface="Arial" panose="020B0604020202020204" pitchFamily="34" charset="0"/>
              </a:rPr>
              <a:t>access to public water, land ownership, recreational trails (water-hiking-motorized), natural features and resources, broadband service, location and acreage of farmlands, lake neighborhoods, rural residential areas, planning jurisdictions and barriers , etc.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Drafted a compelling narrative for funders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Developed a working set of goals &amp; objectives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Conducted preliminary SWOT analysis – identified major threats: loss of FC dam &amp; closure of school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Assembled project outline, initial budget and deliverables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299279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5308" y="461095"/>
            <a:ext cx="472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Fund Raising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86" y="1214641"/>
            <a:ext cx="7699804" cy="39549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Total budget = $45,000: $30,000 cash; $15,000 in-kind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Secured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$15,000 in-kind contributions – SCEC, NMDC, CORE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$10,000 from WC TIFF grant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$8,500 from private and corporate fund raising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Pending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$10,000 Innovation Grant from MCF.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Obtained SCEC approval for Project Director to contract the work through SCEC.</a:t>
            </a:r>
          </a:p>
        </p:txBody>
      </p:sp>
    </p:spTree>
    <p:extLst>
      <p:ext uri="{BB962C8B-B14F-4D97-AF65-F5344CB8AC3E}">
        <p14:creationId xmlns:p14="http://schemas.microsoft.com/office/powerpoint/2010/main" val="479063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04584" y="6173788"/>
            <a:ext cx="3771899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0258" y="1248031"/>
            <a:ext cx="750055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Introductory selectperson meetings – Reed, Haynesville, Amity, Orient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Initiated contacts with IF&amp;W &amp; BPL about water access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Met with IF&amp;W at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Mattawamkeag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River - Drew, Reed and Haynesville - coordinated plan with BPL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(Sue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Szwed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Engaged in Forest City Dam – CLIC Rally, press release, interviews and offered FERC testimony in Danforth 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Chaired fisheries meeting with DFP at Rideouts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Drafted maps of area bike trails for Jay Kamm at NMDC 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Began planning heritage and canoe launch project below Beans Falls in Bancroft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(LUPC Zoning implications)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486" y="477258"/>
            <a:ext cx="827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Relationship Building</a:t>
            </a:r>
          </a:p>
        </p:txBody>
      </p:sp>
    </p:spTree>
    <p:extLst>
      <p:ext uri="{BB962C8B-B14F-4D97-AF65-F5344CB8AC3E}">
        <p14:creationId xmlns:p14="http://schemas.microsoft.com/office/powerpoint/2010/main" val="2525480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299279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5935" y="365125"/>
            <a:ext cx="499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Official Project Launch</a:t>
            </a:r>
          </a:p>
        </p:txBody>
      </p:sp>
      <p:sp>
        <p:nvSpPr>
          <p:cNvPr id="5" name="Rectangle 4"/>
          <p:cNvSpPr/>
          <p:nvPr/>
        </p:nvSpPr>
        <p:spPr>
          <a:xfrm>
            <a:off x="860350" y="1161534"/>
            <a:ext cx="7636476" cy="4539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November 1</a:t>
            </a:r>
            <a:r>
              <a:rPr lang="en-US" sz="2400" baseline="30000" dirty="0"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Press Release state-wide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Revised process of asset identification and area meetings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Obtained promise of advice from the Southern Aroostook Development Corporation – focus on economic development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Began assembly of GIS digital data - UM Machias (No charge)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Began asset mapping database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Held an organizational meeting with 4 area snowmobile clubs - will hold similar meeting with 3 ATV Clubs later this winter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0929" y="6357713"/>
            <a:ext cx="3720193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5014" y="1327661"/>
            <a:ext cx="8452022" cy="377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457200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December – February</a:t>
            </a:r>
          </a:p>
          <a:p>
            <a:pPr marL="342900" marR="4572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Hold area meetings - select persons, citizens, and area organizations</a:t>
            </a:r>
          </a:p>
          <a:p>
            <a:pPr marL="342900" marR="4572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Complete Asset Mapping data collection and GIS base mapping with UMM</a:t>
            </a:r>
          </a:p>
          <a:p>
            <a:pPr marL="342900" marR="4572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Explore state-wide initiatives to help implementation</a:t>
            </a:r>
          </a:p>
          <a:p>
            <a:pPr marL="342900" marR="4572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Build upon existing relationships with State and regional agencies</a:t>
            </a:r>
          </a:p>
          <a:p>
            <a:pPr marL="342900" marR="4572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Identify potential economic development projects for every jurisdiction</a:t>
            </a:r>
          </a:p>
          <a:p>
            <a:pPr marL="342900" marR="4572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Assemble info on on-going community development projects </a:t>
            </a:r>
          </a:p>
          <a:p>
            <a:pPr marL="342900" marR="4572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Draft preliminary assessment and emerging recommendations for discussions with stakeholders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B084D-D9CA-1E4A-81EA-DFEFB6D4F32C}"/>
              </a:ext>
            </a:extLst>
          </p:cNvPr>
          <p:cNvSpPr txBox="1"/>
          <p:nvPr/>
        </p:nvSpPr>
        <p:spPr>
          <a:xfrm>
            <a:off x="2075936" y="418582"/>
            <a:ext cx="4992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2553812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74862" y="6226004"/>
            <a:ext cx="3594272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9638" y="1111876"/>
            <a:ext cx="8384720" cy="4358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457200">
              <a:lnSpc>
                <a:spcPct val="107000"/>
              </a:lnSpc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February - April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457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Meet with business development group from SADC, SCEC, local entrepreneurs,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457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Hold community meetings to review assessment and gather recommendations</a:t>
            </a:r>
          </a:p>
          <a:p>
            <a:pPr marL="342900" marR="457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Complete next draft of feasibility plan and review with Steering and Planning committees</a:t>
            </a:r>
          </a:p>
          <a:p>
            <a:pPr marR="457200">
              <a:lnSpc>
                <a:spcPct val="107000"/>
              </a:lnSpc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457200">
              <a:lnSpc>
                <a:spcPct val="107000"/>
              </a:lnSpc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April – May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457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Finalize plan</a:t>
            </a:r>
          </a:p>
          <a:p>
            <a:pPr marL="342900" marR="457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Communicate plan and priorities to communities and seasonal residents</a:t>
            </a:r>
          </a:p>
          <a:p>
            <a:pPr marL="342900" marR="457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Initiate search for local Economic Development Coordinator for region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7FE6A2-AAAF-B543-B830-9C5152389771}"/>
              </a:ext>
            </a:extLst>
          </p:cNvPr>
          <p:cNvSpPr txBox="1"/>
          <p:nvPr/>
        </p:nvSpPr>
        <p:spPr>
          <a:xfrm>
            <a:off x="2075934" y="356634"/>
            <a:ext cx="4992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82863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6" y="5180424"/>
            <a:ext cx="8056605" cy="6272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Bookman Old Style" panose="02050604050505020204" pitchFamily="18" charset="0"/>
              </a:rPr>
              <a:t>Greater East Grand Region Economic Plan</a:t>
            </a:r>
            <a:br>
              <a:rPr lang="en-US" sz="1800" b="1" dirty="0">
                <a:latin typeface="Bookman Old Style" panose="02050604050505020204" pitchFamily="18" charset="0"/>
              </a:rPr>
            </a:br>
            <a:r>
              <a:rPr lang="en-US" sz="1800" dirty="0">
                <a:latin typeface="Bookman Old Style" panose="02050604050505020204" pitchFamily="18" charset="0"/>
              </a:rPr>
              <a:t>“</a:t>
            </a:r>
            <a:r>
              <a:rPr lang="en-US" sz="1800" i="1" dirty="0">
                <a:latin typeface="Bookman Old Style" panose="02050604050505020204" pitchFamily="18" charset="0"/>
              </a:rPr>
              <a:t>A Heritage Reclaimed</a:t>
            </a:r>
            <a:r>
              <a:rPr lang="en-US" sz="1800" dirty="0">
                <a:latin typeface="Bookman Old Style" panose="02050604050505020204" pitchFamily="18" charset="0"/>
              </a:rPr>
              <a:t>” 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546021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Greater East Grand Region Economic Planning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96166" y="6318083"/>
            <a:ext cx="2057400" cy="365125"/>
          </a:xfrm>
        </p:spPr>
        <p:txBody>
          <a:bodyPr/>
          <a:lstStyle/>
          <a:p>
            <a:fld id="{4D493DFB-C1CD-476D-90B0-B00BC0E48E0D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F0097282-244E-3F41-9A4F-96A39999A0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999" y="722914"/>
            <a:ext cx="6858000" cy="4057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144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7925" y="6250726"/>
            <a:ext cx="3771899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525" y="1392421"/>
            <a:ext cx="714894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libri" panose="020F0502020204030204" pitchFamily="34" charset="0"/>
                <a:cs typeface="Arial" panose="020B0604020202020204" pitchFamily="34" charset="0"/>
              </a:rPr>
              <a:t>1) Establish a credible economic voice for the Region.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526" y="2659536"/>
            <a:ext cx="714894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libri" panose="020F0502020204030204" pitchFamily="34" charset="0"/>
                <a:cs typeface="Arial" panose="020B0604020202020204" pitchFamily="34" charset="0"/>
              </a:rPr>
              <a:t>2) Identify, thru citizen input, community and regional assets that have economic potential.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403" y="4455131"/>
            <a:ext cx="714894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libri" panose="020F0502020204030204" pitchFamily="34" charset="0"/>
                <a:cs typeface="Arial" panose="020B0604020202020204" pitchFamily="34" charset="0"/>
              </a:rPr>
              <a:t>3) Develop specific recommendations on how those assets and relationships can be used to foster economic growth.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9404" y="426887"/>
            <a:ext cx="714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Three Major Objectives</a:t>
            </a:r>
          </a:p>
        </p:txBody>
      </p:sp>
    </p:spTree>
    <p:extLst>
      <p:ext uri="{BB962C8B-B14F-4D97-AF65-F5344CB8AC3E}">
        <p14:creationId xmlns:p14="http://schemas.microsoft.com/office/powerpoint/2010/main" val="4018449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6954C-9769-254E-BF4B-646D5356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7979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924F-A851-484C-B69E-99F191AA5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2493"/>
            <a:ext cx="3886200" cy="4624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Economic Development </a:t>
            </a:r>
            <a:r>
              <a:rPr lang="en-US" sz="2400" dirty="0">
                <a:cs typeface="Arial" panose="020B0604020202020204" pitchFamily="34" charset="0"/>
              </a:rPr>
              <a:t>is a process for creating wealth from which many community benefits are derived. It occurs in the private sector. </a:t>
            </a:r>
          </a:p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Community Development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is a process of making the community a better place to live and work and occurs primarily in the public sector.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Planning is not development.</a:t>
            </a:r>
          </a:p>
          <a:p>
            <a:r>
              <a:rPr lang="en-US" dirty="0"/>
              <a:t>Planning sets the table for development.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A73ED9-E262-B940-A4E9-C34D21FA1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52493"/>
            <a:ext cx="38862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cs typeface="Arial" panose="020B0604020202020204" pitchFamily="34" charset="0"/>
              </a:rPr>
              <a:t>Economic and community development are interdependent and reinforce each other.</a:t>
            </a:r>
          </a:p>
          <a:p>
            <a:r>
              <a:rPr lang="en-US" sz="2600" dirty="0">
                <a:cs typeface="Arial" panose="020B0604020202020204" pitchFamily="34" charset="0"/>
              </a:rPr>
              <a:t>Planning is not development.</a:t>
            </a:r>
          </a:p>
          <a:p>
            <a:r>
              <a:rPr lang="en-US" sz="2600" dirty="0">
                <a:cs typeface="Arial" panose="020B0604020202020204" pitchFamily="34" charset="0"/>
              </a:rPr>
              <a:t>Planning sets the table for economic and community development.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8531C-39DF-A049-9C0C-422CD4BE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4306" y="6181941"/>
            <a:ext cx="3875388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19DD10-909B-4D45-89ED-5B44227C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387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346" y="4190806"/>
            <a:ext cx="422819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Regional projects have a larger impact, enabling greater wealth creation and quality of life improvements.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3492" y="85085"/>
            <a:ext cx="7597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>
                <a:latin typeface="Arial Black" panose="020B0A04020102020204" pitchFamily="34" charset="0"/>
                <a:cs typeface="Arial" panose="020B0604020202020204" pitchFamily="34" charset="0"/>
              </a:rPr>
              <a:t>Why a Regional Economic Approach?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46" y="1080058"/>
            <a:ext cx="48531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Regional economic development capitalizes upon the strengths of specific rural communities/areas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46" y="2465053"/>
            <a:ext cx="403497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Helps applicants  overcome jurisdictional challenges - leverages public and private funding.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9321" y="5987019"/>
            <a:ext cx="18968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LUPC BASE MAP</a:t>
            </a:r>
          </a:p>
        </p:txBody>
      </p:sp>
    </p:spTree>
    <p:extLst>
      <p:ext uri="{BB962C8B-B14F-4D97-AF65-F5344CB8AC3E}">
        <p14:creationId xmlns:p14="http://schemas.microsoft.com/office/powerpoint/2010/main" val="2568414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2B1CB7-3E70-EA49-84DA-EAAECD71C3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084" y="1229840"/>
            <a:ext cx="4557264" cy="530907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6C52587-83D3-D948-81A7-CB8D028AD562}"/>
              </a:ext>
            </a:extLst>
          </p:cNvPr>
          <p:cNvSpPr txBox="1">
            <a:spLocks/>
          </p:cNvSpPr>
          <p:nvPr/>
        </p:nvSpPr>
        <p:spPr>
          <a:xfrm>
            <a:off x="628650" y="397480"/>
            <a:ext cx="7886700" cy="656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Overcoming Barriers to Area Identification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 Are We? Where Are We? What Sets Us Apart?</a:t>
            </a:r>
          </a:p>
        </p:txBody>
      </p:sp>
    </p:spTree>
    <p:extLst>
      <p:ext uri="{BB962C8B-B14F-4D97-AF65-F5344CB8AC3E}">
        <p14:creationId xmlns:p14="http://schemas.microsoft.com/office/powerpoint/2010/main" val="3486944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4703238-1708-DF4E-80DA-68CBC29BE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Senate Districts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0483" y="6351100"/>
            <a:ext cx="3668733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lum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99"/>
          <a:stretch/>
        </p:blipFill>
        <p:spPr>
          <a:xfrm>
            <a:off x="490433" y="2412105"/>
            <a:ext cx="4004521" cy="291365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1"/>
          <a:stretch/>
        </p:blipFill>
        <p:spPr>
          <a:xfrm>
            <a:off x="4648432" y="2401374"/>
            <a:ext cx="3668733" cy="298441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BA3AC970-C622-3B43-9EF3-65F5BEE072A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29150" y="1825625"/>
            <a:ext cx="3886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/>
              <a:t>House Districts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C86F916-83E5-6641-96FD-1282F1DFD49B}"/>
              </a:ext>
            </a:extLst>
          </p:cNvPr>
          <p:cNvSpPr txBox="1">
            <a:spLocks/>
          </p:cNvSpPr>
          <p:nvPr/>
        </p:nvSpPr>
        <p:spPr>
          <a:xfrm>
            <a:off x="628650" y="581372"/>
            <a:ext cx="7886700" cy="968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Overcoming Barriers to Area Identification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 Are We? Where Are We? What Sets Us Apart?</a:t>
            </a:r>
          </a:p>
        </p:txBody>
      </p:sp>
    </p:spTree>
    <p:extLst>
      <p:ext uri="{BB962C8B-B14F-4D97-AF65-F5344CB8AC3E}">
        <p14:creationId xmlns:p14="http://schemas.microsoft.com/office/powerpoint/2010/main" val="131777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69F45-E56C-384D-A7C8-9E79D191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3522"/>
            <a:ext cx="7886700" cy="9684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Overcoming Barriers to Area Identification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 Are We? Where Are We? What Sets Us Apart?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4703238-1708-DF4E-80DA-68CBC29BE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School District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0483" y="6351100"/>
            <a:ext cx="3668733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BA3AC970-C622-3B43-9EF3-65F5BEE072A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380977" y="1825625"/>
            <a:ext cx="423373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/>
              <a:t>Health Center Service Area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AB0D9A-E7B7-014B-83D4-712EA6E3B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56" y="2237367"/>
            <a:ext cx="3190945" cy="3790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548171-FAE4-6241-9C86-290C1C0D7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0" y="2237368"/>
            <a:ext cx="3289860" cy="37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41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lum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86" y="899334"/>
            <a:ext cx="4594446" cy="539649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159" y="209090"/>
            <a:ext cx="80016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Zoning &amp; Planning Jurisdictions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74017" y="6328658"/>
            <a:ext cx="3995964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049" y="899334"/>
            <a:ext cx="3715729" cy="5083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391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5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4471" y="6334739"/>
            <a:ext cx="3560536" cy="365125"/>
          </a:xfrm>
        </p:spPr>
        <p:txBody>
          <a:bodyPr/>
          <a:lstStyle/>
          <a:p>
            <a:r>
              <a:rPr lang="en-US" dirty="0"/>
              <a:t>Greater East Grand Region Economic Planning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3DFB-C1CD-476D-90B0-B00BC0E48E0D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654" y="841829"/>
            <a:ext cx="3391027" cy="537644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34" y="841829"/>
            <a:ext cx="3672037" cy="534122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23763" y="197468"/>
            <a:ext cx="75219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People First - Getting Established </a:t>
            </a:r>
          </a:p>
        </p:txBody>
      </p:sp>
    </p:spTree>
    <p:extLst>
      <p:ext uri="{BB962C8B-B14F-4D97-AF65-F5344CB8AC3E}">
        <p14:creationId xmlns:p14="http://schemas.microsoft.com/office/powerpoint/2010/main" val="1703368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879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Bookman Old Style</vt:lpstr>
      <vt:lpstr>Calibri</vt:lpstr>
      <vt:lpstr>Calibri Light</vt:lpstr>
      <vt:lpstr>Symbol</vt:lpstr>
      <vt:lpstr>Times New Roman</vt:lpstr>
      <vt:lpstr>Office Theme</vt:lpstr>
      <vt:lpstr>Greater East Grand Region Economic Plan “A Heritage Reclaimed” </vt:lpstr>
      <vt:lpstr>PowerPoint Presentation</vt:lpstr>
      <vt:lpstr>Guiding Principles</vt:lpstr>
      <vt:lpstr>PowerPoint Presentation</vt:lpstr>
      <vt:lpstr>PowerPoint Presentation</vt:lpstr>
      <vt:lpstr>PowerPoint Presentation</vt:lpstr>
      <vt:lpstr>Overcoming Barriers to Area Identification Who Are We? Where Are We? What Sets Us Apart?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Greater East Grand Region Economic Plan “A Heritage Reclaimed”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East Grand Region Economic Plan</dc:title>
  <dc:creator>Elbridge</dc:creator>
  <cp:lastModifiedBy>Elbridge</cp:lastModifiedBy>
  <cp:revision>99</cp:revision>
  <cp:lastPrinted>2019-12-01T20:46:22Z</cp:lastPrinted>
  <dcterms:created xsi:type="dcterms:W3CDTF">2019-11-27T17:36:33Z</dcterms:created>
  <dcterms:modified xsi:type="dcterms:W3CDTF">2019-12-02T12:05:02Z</dcterms:modified>
</cp:coreProperties>
</file>