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271" r:id="rId3"/>
    <p:sldId id="273" r:id="rId4"/>
    <p:sldId id="274" r:id="rId5"/>
    <p:sldId id="267" r:id="rId6"/>
    <p:sldId id="268" r:id="rId7"/>
    <p:sldId id="275" r:id="rId8"/>
    <p:sldId id="269" r:id="rId9"/>
    <p:sldId id="270" r:id="rId10"/>
    <p:sldId id="276" r:id="rId11"/>
    <p:sldId id="260" r:id="rId12"/>
    <p:sldId id="261" r:id="rId13"/>
    <p:sldId id="264" r:id="rId14"/>
    <p:sldId id="263" r:id="rId15"/>
    <p:sldId id="279" r:id="rId16"/>
    <p:sldId id="280" r:id="rId17"/>
    <p:sldId id="259" r:id="rId18"/>
    <p:sldId id="258" r:id="rId19"/>
    <p:sldId id="278" r:id="rId20"/>
    <p:sldId id="277" r:id="rId21"/>
    <p:sldId id="281" r:id="rId22"/>
    <p:sldId id="283" r:id="rId23"/>
    <p:sldId id="265" r:id="rId24"/>
    <p:sldId id="284" r:id="rId25"/>
    <p:sldId id="288" r:id="rId26"/>
    <p:sldId id="285" r:id="rId27"/>
    <p:sldId id="287" r:id="rId28"/>
    <p:sldId id="290" r:id="rId29"/>
    <p:sldId id="289" r:id="rId30"/>
    <p:sldId id="282" r:id="rId31"/>
    <p:sldId id="257" r:id="rId32"/>
    <p:sldId id="286"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79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021C4A-C630-4745-ACF0-11ADAEB4ACF0}" type="datetimeFigureOut">
              <a:rPr lang="en-US" smtClean="0"/>
              <a:t>3/20/2020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72066F-984D-47BC-B3CD-3D0288C247B3}" type="slidenum">
              <a:rPr lang="en-US" smtClean="0"/>
              <a:t>‹#›</a:t>
            </a:fld>
            <a:endParaRPr lang="en-US"/>
          </a:p>
        </p:txBody>
      </p:sp>
    </p:spTree>
    <p:extLst>
      <p:ext uri="{BB962C8B-B14F-4D97-AF65-F5344CB8AC3E}">
        <p14:creationId xmlns:p14="http://schemas.microsoft.com/office/powerpoint/2010/main" val="236043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72066F-984D-47BC-B3CD-3D0288C247B3}" type="slidenum">
              <a:rPr lang="en-US" smtClean="0"/>
              <a:t>4</a:t>
            </a:fld>
            <a:endParaRPr lang="en-US"/>
          </a:p>
        </p:txBody>
      </p:sp>
    </p:spTree>
    <p:extLst>
      <p:ext uri="{BB962C8B-B14F-4D97-AF65-F5344CB8AC3E}">
        <p14:creationId xmlns:p14="http://schemas.microsoft.com/office/powerpoint/2010/main" val="1713063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8ABEFB3-5004-4C6D-B1AF-3572652EBBCB}" type="datetime1">
              <a:rPr lang="en-US" smtClean="0"/>
              <a:t>3/20/2020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B486A0-8D3D-44AF-B079-3CF0EFF6AB78}" type="slidenum">
              <a:rPr lang="en-US" smtClean="0"/>
              <a:t>‹#›</a:t>
            </a:fld>
            <a:endParaRPr lang="en-US" dirty="0"/>
          </a:p>
        </p:txBody>
      </p:sp>
    </p:spTree>
    <p:extLst>
      <p:ext uri="{BB962C8B-B14F-4D97-AF65-F5344CB8AC3E}">
        <p14:creationId xmlns:p14="http://schemas.microsoft.com/office/powerpoint/2010/main" val="2013063553"/>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A22C74-647B-4988-8853-EECF19ED9313}" type="datetime1">
              <a:rPr lang="en-US" smtClean="0"/>
              <a:t>3/20/2020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B486A0-8D3D-44AF-B079-3CF0EFF6AB78}" type="slidenum">
              <a:rPr lang="en-US" smtClean="0"/>
              <a:t>‹#›</a:t>
            </a:fld>
            <a:endParaRPr lang="en-US" dirty="0"/>
          </a:p>
        </p:txBody>
      </p:sp>
    </p:spTree>
    <p:extLst>
      <p:ext uri="{BB962C8B-B14F-4D97-AF65-F5344CB8AC3E}">
        <p14:creationId xmlns:p14="http://schemas.microsoft.com/office/powerpoint/2010/main" val="334668159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BCDB97-5BB9-4A8C-B5F0-B9E893B5C434}" type="datetime1">
              <a:rPr lang="en-US" smtClean="0"/>
              <a:t>3/20/2020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B486A0-8D3D-44AF-B079-3CF0EFF6AB78}" type="slidenum">
              <a:rPr lang="en-US" smtClean="0"/>
              <a:t>‹#›</a:t>
            </a:fld>
            <a:endParaRPr lang="en-US" dirty="0"/>
          </a:p>
        </p:txBody>
      </p:sp>
    </p:spTree>
    <p:extLst>
      <p:ext uri="{BB962C8B-B14F-4D97-AF65-F5344CB8AC3E}">
        <p14:creationId xmlns:p14="http://schemas.microsoft.com/office/powerpoint/2010/main" val="194632652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62EEE4-9ECC-4D98-B5BB-505F894725C4}" type="datetime1">
              <a:rPr lang="en-US" smtClean="0"/>
              <a:t>3/20/2020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B486A0-8D3D-44AF-B079-3CF0EFF6AB78}" type="slidenum">
              <a:rPr lang="en-US" smtClean="0"/>
              <a:t>‹#›</a:t>
            </a:fld>
            <a:endParaRPr lang="en-US" dirty="0"/>
          </a:p>
        </p:txBody>
      </p:sp>
    </p:spTree>
    <p:extLst>
      <p:ext uri="{BB962C8B-B14F-4D97-AF65-F5344CB8AC3E}">
        <p14:creationId xmlns:p14="http://schemas.microsoft.com/office/powerpoint/2010/main" val="218810732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F676B0-CB9C-40C7-A71E-C25FBEA3E067}" type="datetime1">
              <a:rPr lang="en-US" smtClean="0"/>
              <a:t>3/20/2020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B486A0-8D3D-44AF-B079-3CF0EFF6AB78}" type="slidenum">
              <a:rPr lang="en-US" smtClean="0"/>
              <a:t>‹#›</a:t>
            </a:fld>
            <a:endParaRPr lang="en-US" dirty="0"/>
          </a:p>
        </p:txBody>
      </p:sp>
    </p:spTree>
    <p:extLst>
      <p:ext uri="{BB962C8B-B14F-4D97-AF65-F5344CB8AC3E}">
        <p14:creationId xmlns:p14="http://schemas.microsoft.com/office/powerpoint/2010/main" val="228160234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7DF913-EFE8-4532-BAD8-A3483BAF9C4F}" type="datetime1">
              <a:rPr lang="en-US" smtClean="0"/>
              <a:t>3/20/2020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B486A0-8D3D-44AF-B079-3CF0EFF6AB78}" type="slidenum">
              <a:rPr lang="en-US" smtClean="0"/>
              <a:t>‹#›</a:t>
            </a:fld>
            <a:endParaRPr lang="en-US" dirty="0"/>
          </a:p>
        </p:txBody>
      </p:sp>
    </p:spTree>
    <p:extLst>
      <p:ext uri="{BB962C8B-B14F-4D97-AF65-F5344CB8AC3E}">
        <p14:creationId xmlns:p14="http://schemas.microsoft.com/office/powerpoint/2010/main" val="60701233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8BF03F-E539-4763-8A5C-BAB7DD3DD3FB}" type="datetime1">
              <a:rPr lang="en-US" smtClean="0"/>
              <a:t>3/20/2020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2B486A0-8D3D-44AF-B079-3CF0EFF6AB78}" type="slidenum">
              <a:rPr lang="en-US" smtClean="0"/>
              <a:t>‹#›</a:t>
            </a:fld>
            <a:endParaRPr lang="en-US" dirty="0"/>
          </a:p>
        </p:txBody>
      </p:sp>
    </p:spTree>
    <p:extLst>
      <p:ext uri="{BB962C8B-B14F-4D97-AF65-F5344CB8AC3E}">
        <p14:creationId xmlns:p14="http://schemas.microsoft.com/office/powerpoint/2010/main" val="279570844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AC8DDFC-BF6E-483D-B714-6DCD7135370D}" type="datetime1">
              <a:rPr lang="en-US" smtClean="0"/>
              <a:t>3/20/2020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2B486A0-8D3D-44AF-B079-3CF0EFF6AB78}" type="slidenum">
              <a:rPr lang="en-US" smtClean="0"/>
              <a:t>‹#›</a:t>
            </a:fld>
            <a:endParaRPr lang="en-US" dirty="0"/>
          </a:p>
        </p:txBody>
      </p:sp>
    </p:spTree>
    <p:extLst>
      <p:ext uri="{BB962C8B-B14F-4D97-AF65-F5344CB8AC3E}">
        <p14:creationId xmlns:p14="http://schemas.microsoft.com/office/powerpoint/2010/main" val="417700214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AA5F62-042A-4723-95A6-5DAE503E418A}" type="datetime1">
              <a:rPr lang="en-US" smtClean="0"/>
              <a:t>3/20/2020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2B486A0-8D3D-44AF-B079-3CF0EFF6AB78}" type="slidenum">
              <a:rPr lang="en-US" smtClean="0"/>
              <a:t>‹#›</a:t>
            </a:fld>
            <a:endParaRPr lang="en-US" dirty="0"/>
          </a:p>
        </p:txBody>
      </p:sp>
    </p:spTree>
    <p:extLst>
      <p:ext uri="{BB962C8B-B14F-4D97-AF65-F5344CB8AC3E}">
        <p14:creationId xmlns:p14="http://schemas.microsoft.com/office/powerpoint/2010/main" val="235981989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72BF75-64CE-48AF-9CED-26D3BAC9869D}" type="datetime1">
              <a:rPr lang="en-US" smtClean="0"/>
              <a:t>3/20/2020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B486A0-8D3D-44AF-B079-3CF0EFF6AB78}" type="slidenum">
              <a:rPr lang="en-US" smtClean="0"/>
              <a:t>‹#›</a:t>
            </a:fld>
            <a:endParaRPr lang="en-US" dirty="0"/>
          </a:p>
        </p:txBody>
      </p:sp>
    </p:spTree>
    <p:extLst>
      <p:ext uri="{BB962C8B-B14F-4D97-AF65-F5344CB8AC3E}">
        <p14:creationId xmlns:p14="http://schemas.microsoft.com/office/powerpoint/2010/main" val="125173146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97E503-E204-43E4-AE07-517FD4B581B6}" type="datetime1">
              <a:rPr lang="en-US" smtClean="0"/>
              <a:t>3/20/2020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B486A0-8D3D-44AF-B079-3CF0EFF6AB78}" type="slidenum">
              <a:rPr lang="en-US" smtClean="0"/>
              <a:t>‹#›</a:t>
            </a:fld>
            <a:endParaRPr lang="en-US" dirty="0"/>
          </a:p>
        </p:txBody>
      </p:sp>
    </p:spTree>
    <p:extLst>
      <p:ext uri="{BB962C8B-B14F-4D97-AF65-F5344CB8AC3E}">
        <p14:creationId xmlns:p14="http://schemas.microsoft.com/office/powerpoint/2010/main" val="321142559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2F207-E189-46A9-9E71-8F94139732F6}" type="datetime1">
              <a:rPr lang="en-US" smtClean="0"/>
              <a:t>3/20/2020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B486A0-8D3D-44AF-B079-3CF0EFF6AB78}" type="slidenum">
              <a:rPr lang="en-US" smtClean="0"/>
              <a:t>‹#›</a:t>
            </a:fld>
            <a:endParaRPr lang="en-US" dirty="0"/>
          </a:p>
        </p:txBody>
      </p:sp>
    </p:spTree>
    <p:extLst>
      <p:ext uri="{BB962C8B-B14F-4D97-AF65-F5344CB8AC3E}">
        <p14:creationId xmlns:p14="http://schemas.microsoft.com/office/powerpoint/2010/main" val="16161712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9.emf"/></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generationwv.org/"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pawilds.com/wp-content/uploads/2020/01/mini_2081_PA-Wilds-Map-2018_LOP-blog.jpg"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pawilds.com/"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1915" y="643392"/>
            <a:ext cx="7772400" cy="1954665"/>
          </a:xfrm>
        </p:spPr>
        <p:txBody>
          <a:bodyPr>
            <a:normAutofit/>
          </a:bodyPr>
          <a:lstStyle/>
          <a:p>
            <a:r>
              <a:rPr lang="en-US" sz="4400" b="1" dirty="0" smtClean="0">
                <a:latin typeface="Bookman Old Style" panose="02050604050505020204" pitchFamily="18" charset="0"/>
              </a:rPr>
              <a:t>Envisioning the Future of the Greater East Grand Region </a:t>
            </a:r>
            <a:endParaRPr lang="en-US" sz="4400" b="1" dirty="0">
              <a:latin typeface="Bookman Old Style" panose="02050604050505020204" pitchFamily="18" charset="0"/>
            </a:endParaRPr>
          </a:p>
        </p:txBody>
      </p:sp>
      <p:sp>
        <p:nvSpPr>
          <p:cNvPr id="3" name="Subtitle 2"/>
          <p:cNvSpPr>
            <a:spLocks noGrp="1"/>
          </p:cNvSpPr>
          <p:nvPr>
            <p:ph type="subTitle" idx="1"/>
          </p:nvPr>
        </p:nvSpPr>
        <p:spPr>
          <a:xfrm>
            <a:off x="1006929" y="2918618"/>
            <a:ext cx="7362371" cy="2103325"/>
          </a:xfrm>
          <a:solidFill>
            <a:schemeClr val="accent4">
              <a:lumMod val="40000"/>
              <a:lumOff val="60000"/>
            </a:schemeClr>
          </a:solidFill>
          <a:ln w="22225">
            <a:solidFill>
              <a:schemeClr val="tx1"/>
            </a:solidFill>
          </a:ln>
        </p:spPr>
        <p:txBody>
          <a:bodyPr>
            <a:noAutofit/>
          </a:bodyPr>
          <a:lstStyle/>
          <a:p>
            <a:pPr>
              <a:lnSpc>
                <a:spcPct val="100000"/>
              </a:lnSpc>
              <a:spcBef>
                <a:spcPts val="1200"/>
              </a:spcBef>
              <a:spcAft>
                <a:spcPts val="1200"/>
              </a:spcAft>
            </a:pPr>
            <a:r>
              <a:rPr lang="en-US" sz="4000" u="sng" dirty="0" smtClean="0">
                <a:latin typeface="Bookman Old Style" panose="02050604050505020204" pitchFamily="18" charset="0"/>
              </a:rPr>
              <a:t>The </a:t>
            </a:r>
            <a:r>
              <a:rPr lang="en-US" sz="4000" u="sng" dirty="0" smtClean="0">
                <a:latin typeface="Bookman Old Style" panose="02050604050505020204" pitchFamily="18" charset="0"/>
              </a:rPr>
              <a:t>Long View</a:t>
            </a:r>
          </a:p>
          <a:p>
            <a:pPr>
              <a:lnSpc>
                <a:spcPct val="100000"/>
              </a:lnSpc>
              <a:spcBef>
                <a:spcPts val="1200"/>
              </a:spcBef>
              <a:spcAft>
                <a:spcPts val="1200"/>
              </a:spcAft>
            </a:pPr>
            <a:r>
              <a:rPr lang="en-US" sz="4000" dirty="0" smtClean="0">
                <a:latin typeface="Bookman Old Style" panose="02050604050505020204" pitchFamily="18" charset="0"/>
              </a:rPr>
              <a:t> </a:t>
            </a:r>
            <a:r>
              <a:rPr lang="en-US" sz="4000" i="1" dirty="0">
                <a:latin typeface="Bookman Old Style" panose="02050604050505020204" pitchFamily="18" charset="0"/>
              </a:rPr>
              <a:t>A Model for </a:t>
            </a:r>
            <a:r>
              <a:rPr lang="en-US" sz="4000" i="1" dirty="0" smtClean="0">
                <a:latin typeface="Bookman Old Style" panose="02050604050505020204" pitchFamily="18" charset="0"/>
              </a:rPr>
              <a:t>Consideration? </a:t>
            </a:r>
            <a:endParaRPr lang="en-US" sz="4000" i="1" dirty="0">
              <a:latin typeface="Bookman Old Style" panose="02050604050505020204" pitchFamily="18" charset="0"/>
            </a:endParaRPr>
          </a:p>
          <a:p>
            <a:pPr>
              <a:lnSpc>
                <a:spcPct val="100000"/>
              </a:lnSpc>
              <a:spcBef>
                <a:spcPts val="1200"/>
              </a:spcBef>
              <a:spcAft>
                <a:spcPts val="1200"/>
              </a:spcAft>
            </a:pPr>
            <a:endParaRPr lang="en-US" sz="4000" dirty="0">
              <a:latin typeface="Bookman Old Style" panose="02050604050505020204" pitchFamily="18" charset="0"/>
            </a:endParaRPr>
          </a:p>
        </p:txBody>
      </p:sp>
      <p:sp>
        <p:nvSpPr>
          <p:cNvPr id="4" name="TextBox 3"/>
          <p:cNvSpPr txBox="1"/>
          <p:nvPr/>
        </p:nvSpPr>
        <p:spPr>
          <a:xfrm>
            <a:off x="667657" y="5936343"/>
            <a:ext cx="3468914" cy="369332"/>
          </a:xfrm>
          <a:prstGeom prst="rect">
            <a:avLst/>
          </a:prstGeom>
          <a:noFill/>
        </p:spPr>
        <p:txBody>
          <a:bodyPr wrap="square" rtlCol="0">
            <a:spAutoFit/>
          </a:bodyPr>
          <a:lstStyle/>
          <a:p>
            <a:r>
              <a:rPr lang="en-US" dirty="0" smtClean="0"/>
              <a:t>DRAFT DATED: March 18, 2019 </a:t>
            </a:r>
            <a:endParaRPr lang="en-US" dirty="0"/>
          </a:p>
        </p:txBody>
      </p:sp>
      <p:sp>
        <p:nvSpPr>
          <p:cNvPr id="5" name="Slide Number Placeholder 4"/>
          <p:cNvSpPr>
            <a:spLocks noGrp="1"/>
          </p:cNvSpPr>
          <p:nvPr>
            <p:ph type="sldNum" sz="quarter" idx="12"/>
          </p:nvPr>
        </p:nvSpPr>
        <p:spPr/>
        <p:txBody>
          <a:bodyPr/>
          <a:lstStyle/>
          <a:p>
            <a:fld id="{C2B486A0-8D3D-44AF-B079-3CF0EFF6AB78}" type="slidenum">
              <a:rPr lang="en-US" smtClean="0"/>
              <a:t>1</a:t>
            </a:fld>
            <a:endParaRPr lang="en-US" dirty="0"/>
          </a:p>
        </p:txBody>
      </p:sp>
    </p:spTree>
    <p:extLst>
      <p:ext uri="{BB962C8B-B14F-4D97-AF65-F5344CB8AC3E}">
        <p14:creationId xmlns:p14="http://schemas.microsoft.com/office/powerpoint/2010/main" val="2846989046"/>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172" y="145665"/>
            <a:ext cx="8331200" cy="1077218"/>
          </a:xfrm>
          <a:prstGeom prst="rect">
            <a:avLst/>
          </a:prstGeom>
          <a:noFill/>
        </p:spPr>
        <p:txBody>
          <a:bodyPr wrap="square" rtlCol="0">
            <a:spAutoFit/>
          </a:bodyPr>
          <a:lstStyle/>
          <a:p>
            <a:pPr algn="ctr"/>
            <a:r>
              <a:rPr lang="en-US" sz="3200" b="1" dirty="0" smtClean="0">
                <a:latin typeface="Bookman Old Style" panose="02050604050505020204" pitchFamily="18" charset="0"/>
              </a:rPr>
              <a:t>THE FUTURE OF THE GREATER EAST GRAND REGION </a:t>
            </a:r>
            <a:endParaRPr lang="en-US" sz="3200" b="1" dirty="0">
              <a:latin typeface="Bookman Old Style" panose="02050604050505020204" pitchFamily="18" charset="0"/>
            </a:endParaRPr>
          </a:p>
        </p:txBody>
      </p:sp>
      <p:sp>
        <p:nvSpPr>
          <p:cNvPr id="3" name="TextBox 2"/>
          <p:cNvSpPr txBox="1"/>
          <p:nvPr/>
        </p:nvSpPr>
        <p:spPr>
          <a:xfrm>
            <a:off x="272143" y="1222883"/>
            <a:ext cx="8643258" cy="5057795"/>
          </a:xfrm>
          <a:prstGeom prst="rect">
            <a:avLst/>
          </a:prstGeom>
          <a:solidFill>
            <a:schemeClr val="accent4">
              <a:lumMod val="60000"/>
              <a:lumOff val="40000"/>
            </a:schemeClr>
          </a:solidFill>
          <a:ln w="28575">
            <a:solidFill>
              <a:schemeClr val="tx1"/>
            </a:solidFill>
          </a:ln>
        </p:spPr>
        <p:txBody>
          <a:bodyPr wrap="square" rtlCol="0">
            <a:spAutoFit/>
          </a:bodyPr>
          <a:lstStyle/>
          <a:p>
            <a:pPr algn="ctr"/>
            <a:r>
              <a:rPr lang="en-US" sz="2400" b="1" dirty="0" smtClean="0">
                <a:latin typeface="Bookman Old Style" panose="02050604050505020204" pitchFamily="18" charset="0"/>
              </a:rPr>
              <a:t>What can we learn from PA WILDS?</a:t>
            </a:r>
          </a:p>
          <a:p>
            <a:pPr marL="457200" indent="-457200">
              <a:spcBef>
                <a:spcPts val="400"/>
              </a:spcBef>
              <a:spcAft>
                <a:spcPts val="400"/>
              </a:spcAft>
              <a:buAutoNum type="arabicParenR"/>
            </a:pPr>
            <a:r>
              <a:rPr lang="en-US" sz="2700" dirty="0" smtClean="0">
                <a:latin typeface="Bookman Old Style" panose="02050604050505020204" pitchFamily="18" charset="0"/>
              </a:rPr>
              <a:t>The Landscape is comprised of a mosaic of distinct areas of commonality </a:t>
            </a:r>
            <a:r>
              <a:rPr lang="en-US" sz="2700" dirty="0" smtClean="0">
                <a:latin typeface="Bookman Old Style" panose="02050604050505020204" pitchFamily="18" charset="0"/>
              </a:rPr>
              <a:t>of assets</a:t>
            </a:r>
            <a:endParaRPr lang="en-US" sz="2700" dirty="0" smtClean="0">
              <a:latin typeface="Bookman Old Style" panose="02050604050505020204" pitchFamily="18" charset="0"/>
            </a:endParaRPr>
          </a:p>
          <a:p>
            <a:pPr marL="457200" indent="-457200">
              <a:spcBef>
                <a:spcPts val="400"/>
              </a:spcBef>
              <a:spcAft>
                <a:spcPts val="400"/>
              </a:spcAft>
              <a:buAutoNum type="arabicParenR"/>
            </a:pPr>
            <a:r>
              <a:rPr lang="en-US" sz="2700" dirty="0" smtClean="0">
                <a:latin typeface="Bookman Old Style" panose="02050604050505020204" pitchFamily="18" charset="0"/>
              </a:rPr>
              <a:t>Communities are recognized within each distinct area </a:t>
            </a:r>
          </a:p>
          <a:p>
            <a:pPr marL="457200" indent="-457200">
              <a:spcBef>
                <a:spcPts val="400"/>
              </a:spcBef>
              <a:spcAft>
                <a:spcPts val="400"/>
              </a:spcAft>
              <a:buAutoNum type="arabicParenR"/>
            </a:pPr>
            <a:r>
              <a:rPr lang="en-US" sz="2700" dirty="0" smtClean="0">
                <a:latin typeface="Bookman Old Style" panose="02050604050505020204" pitchFamily="18" charset="0"/>
              </a:rPr>
              <a:t>Marketing, branding, business development and entrepreneurship </a:t>
            </a:r>
            <a:r>
              <a:rPr lang="en-US" sz="2700" dirty="0" smtClean="0">
                <a:latin typeface="Bookman Old Style" panose="02050604050505020204" pitchFamily="18" charset="0"/>
              </a:rPr>
              <a:t>is enhanced </a:t>
            </a:r>
            <a:r>
              <a:rPr lang="en-US" sz="2700" dirty="0" smtClean="0">
                <a:latin typeface="Bookman Old Style" panose="02050604050505020204" pitchFamily="18" charset="0"/>
              </a:rPr>
              <a:t>thru </a:t>
            </a:r>
            <a:r>
              <a:rPr lang="en-US" sz="2700" dirty="0" smtClean="0">
                <a:latin typeface="Bookman Old Style" panose="02050604050505020204" pitchFamily="18" charset="0"/>
              </a:rPr>
              <a:t>the combined </a:t>
            </a:r>
            <a:r>
              <a:rPr lang="en-US" sz="2700" dirty="0" smtClean="0">
                <a:latin typeface="Bookman Old Style" panose="02050604050505020204" pitchFamily="18" charset="0"/>
              </a:rPr>
              <a:t>power of the uniqueness </a:t>
            </a:r>
            <a:r>
              <a:rPr lang="en-US" sz="2700" dirty="0" smtClean="0">
                <a:latin typeface="Bookman Old Style" panose="02050604050505020204" pitchFamily="18" charset="0"/>
              </a:rPr>
              <a:t>of each area</a:t>
            </a:r>
          </a:p>
          <a:p>
            <a:pPr marL="457200" indent="-457200">
              <a:spcBef>
                <a:spcPts val="400"/>
              </a:spcBef>
              <a:spcAft>
                <a:spcPts val="400"/>
              </a:spcAft>
              <a:buAutoNum type="arabicParenR"/>
            </a:pPr>
            <a:r>
              <a:rPr lang="en-US" sz="2700" dirty="0">
                <a:latin typeface="Bookman Old Style" panose="02050604050505020204" pitchFamily="18" charset="0"/>
              </a:rPr>
              <a:t>The Region is united by a common vision, set of goals and </a:t>
            </a:r>
            <a:r>
              <a:rPr lang="en-US" sz="2700" dirty="0" smtClean="0">
                <a:latin typeface="Bookman Old Style" panose="02050604050505020204" pitchFamily="18" charset="0"/>
              </a:rPr>
              <a:t>purposes</a:t>
            </a:r>
          </a:p>
          <a:p>
            <a:pPr>
              <a:spcBef>
                <a:spcPts val="600"/>
              </a:spcBef>
              <a:spcAft>
                <a:spcPts val="600"/>
              </a:spcAft>
            </a:pPr>
            <a:r>
              <a:rPr lang="en-US" sz="2400" b="1" dirty="0" smtClean="0">
                <a:latin typeface="Bookman Old Style" panose="02050604050505020204" pitchFamily="18" charset="0"/>
              </a:rPr>
              <a:t>See Depictions of PA Wilds Landscape – Next 4 Slides  </a:t>
            </a:r>
            <a:endParaRPr lang="en-US" sz="2400" b="1" dirty="0">
              <a:latin typeface="Bookman Old Style" panose="02050604050505020204" pitchFamily="18" charset="0"/>
            </a:endParaRPr>
          </a:p>
        </p:txBody>
      </p:sp>
      <p:sp>
        <p:nvSpPr>
          <p:cNvPr id="4" name="Slide Number Placeholder 3"/>
          <p:cNvSpPr>
            <a:spLocks noGrp="1"/>
          </p:cNvSpPr>
          <p:nvPr>
            <p:ph type="sldNum" sz="quarter" idx="12"/>
          </p:nvPr>
        </p:nvSpPr>
        <p:spPr/>
        <p:txBody>
          <a:bodyPr/>
          <a:lstStyle/>
          <a:p>
            <a:fld id="{C2B486A0-8D3D-44AF-B079-3CF0EFF6AB78}" type="slidenum">
              <a:rPr lang="en-US" smtClean="0"/>
              <a:t>10</a:t>
            </a:fld>
            <a:endParaRPr lang="en-US" dirty="0"/>
          </a:p>
        </p:txBody>
      </p:sp>
    </p:spTree>
    <p:extLst>
      <p:ext uri="{BB962C8B-B14F-4D97-AF65-F5344CB8AC3E}">
        <p14:creationId xmlns:p14="http://schemas.microsoft.com/office/powerpoint/2010/main" val="2046187062"/>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pa wilds map"/>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 y="-301625"/>
            <a:ext cx="9326880" cy="7461250"/>
          </a:xfrm>
          <a:prstGeom prst="rect">
            <a:avLst/>
          </a:prstGeom>
          <a:noFill/>
          <a:ln>
            <a:noFill/>
          </a:ln>
        </p:spPr>
      </p:pic>
      <p:sp>
        <p:nvSpPr>
          <p:cNvPr id="2" name="Slide Number Placeholder 1"/>
          <p:cNvSpPr>
            <a:spLocks noGrp="1"/>
          </p:cNvSpPr>
          <p:nvPr>
            <p:ph type="sldNum" sz="quarter" idx="12"/>
          </p:nvPr>
        </p:nvSpPr>
        <p:spPr/>
        <p:txBody>
          <a:bodyPr/>
          <a:lstStyle/>
          <a:p>
            <a:fld id="{C2B486A0-8D3D-44AF-B079-3CF0EFF6AB78}" type="slidenum">
              <a:rPr lang="en-US" smtClean="0"/>
              <a:t>11</a:t>
            </a:fld>
            <a:endParaRPr lang="en-US" dirty="0"/>
          </a:p>
        </p:txBody>
      </p:sp>
    </p:spTree>
    <p:extLst>
      <p:ext uri="{BB962C8B-B14F-4D97-AF65-F5344CB8AC3E}">
        <p14:creationId xmlns:p14="http://schemas.microsoft.com/office/powerpoint/2010/main" val="2453129403"/>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238" r="3333"/>
          <a:stretch/>
        </p:blipFill>
        <p:spPr>
          <a:xfrm>
            <a:off x="-1" y="624114"/>
            <a:ext cx="9137403" cy="5471886"/>
          </a:xfrm>
          <a:prstGeom prst="rect">
            <a:avLst/>
          </a:prstGeom>
        </p:spPr>
      </p:pic>
      <p:sp>
        <p:nvSpPr>
          <p:cNvPr id="3" name="Slide Number Placeholder 2"/>
          <p:cNvSpPr>
            <a:spLocks noGrp="1"/>
          </p:cNvSpPr>
          <p:nvPr>
            <p:ph type="sldNum" sz="quarter" idx="12"/>
          </p:nvPr>
        </p:nvSpPr>
        <p:spPr/>
        <p:txBody>
          <a:bodyPr/>
          <a:lstStyle/>
          <a:p>
            <a:fld id="{C2B486A0-8D3D-44AF-B079-3CF0EFF6AB78}" type="slidenum">
              <a:rPr lang="en-US" smtClean="0"/>
              <a:t>12</a:t>
            </a:fld>
            <a:endParaRPr lang="en-US" dirty="0"/>
          </a:p>
        </p:txBody>
      </p:sp>
    </p:spTree>
    <p:extLst>
      <p:ext uri="{BB962C8B-B14F-4D97-AF65-F5344CB8AC3E}">
        <p14:creationId xmlns:p14="http://schemas.microsoft.com/office/powerpoint/2010/main" val="4233498381"/>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30679"/>
            <a:ext cx="9076744" cy="6327321"/>
          </a:xfrm>
          <a:prstGeom prst="rect">
            <a:avLst/>
          </a:prstGeom>
        </p:spPr>
      </p:pic>
      <p:sp>
        <p:nvSpPr>
          <p:cNvPr id="3" name="Slide Number Placeholder 2"/>
          <p:cNvSpPr>
            <a:spLocks noGrp="1"/>
          </p:cNvSpPr>
          <p:nvPr>
            <p:ph type="sldNum" sz="quarter" idx="12"/>
          </p:nvPr>
        </p:nvSpPr>
        <p:spPr/>
        <p:txBody>
          <a:bodyPr/>
          <a:lstStyle/>
          <a:p>
            <a:fld id="{C2B486A0-8D3D-44AF-B079-3CF0EFF6AB78}" type="slidenum">
              <a:rPr lang="en-US" smtClean="0"/>
              <a:t>13</a:t>
            </a:fld>
            <a:endParaRPr lang="en-US" dirty="0"/>
          </a:p>
        </p:txBody>
      </p:sp>
    </p:spTree>
    <p:extLst>
      <p:ext uri="{BB962C8B-B14F-4D97-AF65-F5344CB8AC3E}">
        <p14:creationId xmlns:p14="http://schemas.microsoft.com/office/powerpoint/2010/main" val="3172646261"/>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45937"/>
          </a:xfrm>
          <a:prstGeom prst="rect">
            <a:avLst/>
          </a:prstGeom>
        </p:spPr>
      </p:pic>
      <p:sp>
        <p:nvSpPr>
          <p:cNvPr id="3" name="Slide Number Placeholder 2"/>
          <p:cNvSpPr>
            <a:spLocks noGrp="1"/>
          </p:cNvSpPr>
          <p:nvPr>
            <p:ph type="sldNum" sz="quarter" idx="12"/>
          </p:nvPr>
        </p:nvSpPr>
        <p:spPr/>
        <p:txBody>
          <a:bodyPr/>
          <a:lstStyle/>
          <a:p>
            <a:fld id="{C2B486A0-8D3D-44AF-B079-3CF0EFF6AB78}" type="slidenum">
              <a:rPr lang="en-US" smtClean="0"/>
              <a:t>14</a:t>
            </a:fld>
            <a:endParaRPr lang="en-US" dirty="0"/>
          </a:p>
        </p:txBody>
      </p:sp>
    </p:spTree>
    <p:extLst>
      <p:ext uri="{BB962C8B-B14F-4D97-AF65-F5344CB8AC3E}">
        <p14:creationId xmlns:p14="http://schemas.microsoft.com/office/powerpoint/2010/main" val="2133378484"/>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172" y="145665"/>
            <a:ext cx="8331200" cy="1077218"/>
          </a:xfrm>
          <a:prstGeom prst="rect">
            <a:avLst/>
          </a:prstGeom>
          <a:noFill/>
        </p:spPr>
        <p:txBody>
          <a:bodyPr wrap="square" rtlCol="0">
            <a:spAutoFit/>
          </a:bodyPr>
          <a:lstStyle/>
          <a:p>
            <a:pPr algn="ctr"/>
            <a:r>
              <a:rPr lang="en-US" sz="3200" b="1" dirty="0" smtClean="0">
                <a:latin typeface="Bookman Old Style" panose="02050604050505020204" pitchFamily="18" charset="0"/>
              </a:rPr>
              <a:t>THE FUTURE OF THE GREATER EAST GRAND REGION </a:t>
            </a:r>
            <a:endParaRPr lang="en-US" sz="3200" b="1" dirty="0">
              <a:latin typeface="Bookman Old Style" panose="02050604050505020204" pitchFamily="18" charset="0"/>
            </a:endParaRPr>
          </a:p>
        </p:txBody>
      </p:sp>
      <p:sp>
        <p:nvSpPr>
          <p:cNvPr id="3" name="TextBox 2"/>
          <p:cNvSpPr txBox="1"/>
          <p:nvPr/>
        </p:nvSpPr>
        <p:spPr>
          <a:xfrm>
            <a:off x="428172" y="1373571"/>
            <a:ext cx="8331200" cy="4832092"/>
          </a:xfrm>
          <a:prstGeom prst="rect">
            <a:avLst/>
          </a:prstGeom>
          <a:solidFill>
            <a:schemeClr val="accent2">
              <a:lumMod val="40000"/>
              <a:lumOff val="60000"/>
            </a:schemeClr>
          </a:solidFill>
        </p:spPr>
        <p:txBody>
          <a:bodyPr wrap="square" rtlCol="0">
            <a:spAutoFit/>
          </a:bodyPr>
          <a:lstStyle/>
          <a:p>
            <a:pPr algn="ctr"/>
            <a:r>
              <a:rPr lang="en-US" sz="2800" dirty="0" smtClean="0">
                <a:latin typeface="Bookman Old Style" panose="02050604050505020204" pitchFamily="18" charset="0"/>
              </a:rPr>
              <a:t>How would we envision applying some of the thinking about the organization of the landscape of PA Wilds to our Region of Maine? </a:t>
            </a:r>
          </a:p>
          <a:p>
            <a:pPr algn="ctr"/>
            <a:endParaRPr lang="en-US" sz="2800" dirty="0">
              <a:latin typeface="Bookman Old Style" panose="02050604050505020204" pitchFamily="18" charset="0"/>
            </a:endParaRPr>
          </a:p>
          <a:p>
            <a:pPr algn="ctr"/>
            <a:r>
              <a:rPr lang="en-US" sz="2800" dirty="0" smtClean="0">
                <a:latin typeface="Bookman Old Style" panose="02050604050505020204" pitchFamily="18" charset="0"/>
              </a:rPr>
              <a:t>In other words the Wilds landscape was not divided along political or municipal boundaries, but it was enlarged and organized according to the geographic locations of shared assets and themes. </a:t>
            </a:r>
          </a:p>
          <a:p>
            <a:pPr algn="ctr"/>
            <a:endParaRPr lang="en-US" sz="2800" dirty="0">
              <a:latin typeface="Bookman Old Style" panose="02050604050505020204" pitchFamily="18" charset="0"/>
            </a:endParaRPr>
          </a:p>
          <a:p>
            <a:pPr algn="ctr"/>
            <a:r>
              <a:rPr lang="en-US" sz="2800" b="1" dirty="0" smtClean="0">
                <a:latin typeface="Bookman Old Style" panose="02050604050505020204" pitchFamily="18" charset="0"/>
              </a:rPr>
              <a:t>SEE NEXT SLIDE </a:t>
            </a:r>
            <a:endParaRPr lang="en-US" sz="2800" b="1" dirty="0">
              <a:latin typeface="Bookman Old Style" panose="02050604050505020204" pitchFamily="18" charset="0"/>
            </a:endParaRPr>
          </a:p>
        </p:txBody>
      </p:sp>
      <p:sp>
        <p:nvSpPr>
          <p:cNvPr id="4" name="Slide Number Placeholder 3"/>
          <p:cNvSpPr>
            <a:spLocks noGrp="1"/>
          </p:cNvSpPr>
          <p:nvPr>
            <p:ph type="sldNum" sz="quarter" idx="12"/>
          </p:nvPr>
        </p:nvSpPr>
        <p:spPr/>
        <p:txBody>
          <a:bodyPr/>
          <a:lstStyle/>
          <a:p>
            <a:fld id="{C2B486A0-8D3D-44AF-B079-3CF0EFF6AB78}" type="slidenum">
              <a:rPr lang="en-US" smtClean="0"/>
              <a:t>15</a:t>
            </a:fld>
            <a:endParaRPr lang="en-US" dirty="0"/>
          </a:p>
        </p:txBody>
      </p:sp>
    </p:spTree>
    <p:extLst>
      <p:ext uri="{BB962C8B-B14F-4D97-AF65-F5344CB8AC3E}">
        <p14:creationId xmlns:p14="http://schemas.microsoft.com/office/powerpoint/2010/main" val="1075981428"/>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8172" y="145665"/>
            <a:ext cx="8331200" cy="954107"/>
          </a:xfrm>
          <a:prstGeom prst="rect">
            <a:avLst/>
          </a:prstGeom>
          <a:noFill/>
        </p:spPr>
        <p:txBody>
          <a:bodyPr wrap="square" rtlCol="0">
            <a:spAutoFit/>
          </a:bodyPr>
          <a:lstStyle/>
          <a:p>
            <a:pPr algn="ctr"/>
            <a:r>
              <a:rPr lang="en-US" sz="2800" b="1" dirty="0" smtClean="0">
                <a:latin typeface="Bookman Old Style" panose="02050604050505020204" pitchFamily="18" charset="0"/>
              </a:rPr>
              <a:t>THE FUTURE OF THE GREATER EAST GRAND REGION </a:t>
            </a:r>
            <a:endParaRPr lang="en-US" sz="2800" b="1" dirty="0">
              <a:latin typeface="Bookman Old Style" panose="02050604050505020204" pitchFamily="18" charset="0"/>
            </a:endParaRPr>
          </a:p>
        </p:txBody>
      </p:sp>
      <p:pic>
        <p:nvPicPr>
          <p:cNvPr id="4" name="Picture 3"/>
          <p:cNvPicPr>
            <a:picLocks noChangeAspect="1"/>
          </p:cNvPicPr>
          <p:nvPr/>
        </p:nvPicPr>
        <p:blipFill>
          <a:blip r:embed="rId2"/>
          <a:stretch>
            <a:fillRect/>
          </a:stretch>
        </p:blipFill>
        <p:spPr>
          <a:xfrm>
            <a:off x="428172" y="1222883"/>
            <a:ext cx="8375979" cy="5061803"/>
          </a:xfrm>
          <a:prstGeom prst="rect">
            <a:avLst/>
          </a:prstGeom>
          <a:solidFill>
            <a:schemeClr val="accent2">
              <a:lumMod val="40000"/>
              <a:lumOff val="60000"/>
            </a:schemeClr>
          </a:solidFill>
          <a:ln w="19050">
            <a:solidFill>
              <a:schemeClr val="tx1"/>
            </a:solidFill>
          </a:ln>
        </p:spPr>
      </p:pic>
      <p:sp>
        <p:nvSpPr>
          <p:cNvPr id="2" name="Slide Number Placeholder 1"/>
          <p:cNvSpPr>
            <a:spLocks noGrp="1"/>
          </p:cNvSpPr>
          <p:nvPr>
            <p:ph type="sldNum" sz="quarter" idx="12"/>
          </p:nvPr>
        </p:nvSpPr>
        <p:spPr/>
        <p:txBody>
          <a:bodyPr/>
          <a:lstStyle/>
          <a:p>
            <a:fld id="{C2B486A0-8D3D-44AF-B079-3CF0EFF6AB78}" type="slidenum">
              <a:rPr lang="en-US" smtClean="0"/>
              <a:t>16</a:t>
            </a:fld>
            <a:endParaRPr lang="en-US" dirty="0"/>
          </a:p>
        </p:txBody>
      </p:sp>
    </p:spTree>
    <p:extLst>
      <p:ext uri="{BB962C8B-B14F-4D97-AF65-F5344CB8AC3E}">
        <p14:creationId xmlns:p14="http://schemas.microsoft.com/office/powerpoint/2010/main" val="4165008589"/>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257" y="1095936"/>
            <a:ext cx="8476343" cy="5201424"/>
          </a:xfrm>
          <a:prstGeom prst="rect">
            <a:avLst/>
          </a:prstGeom>
          <a:solidFill>
            <a:schemeClr val="accent4">
              <a:lumMod val="40000"/>
              <a:lumOff val="60000"/>
            </a:schemeClr>
          </a:solidFill>
          <a:ln>
            <a:solidFill>
              <a:schemeClr val="tx1"/>
            </a:solidFill>
          </a:ln>
        </p:spPr>
        <p:txBody>
          <a:bodyPr wrap="square">
            <a:spAutoFit/>
          </a:bodyPr>
          <a:lstStyle/>
          <a:p>
            <a:pPr marL="457200" marR="0">
              <a:spcBef>
                <a:spcPts val="600"/>
              </a:spcBef>
              <a:spcAft>
                <a:spcPts val="600"/>
              </a:spcAft>
            </a:pPr>
            <a:r>
              <a:rPr lang="en-US" sz="2400" b="1" dirty="0" smtClean="0">
                <a:latin typeface="Arial" panose="020B0604020202020204" pitchFamily="34" charset="0"/>
                <a:ea typeface="Calibri" panose="020F0502020204030204" pitchFamily="34" charset="0"/>
                <a:cs typeface="Arial" panose="020B0604020202020204" pitchFamily="34" charset="0"/>
              </a:rPr>
              <a:t>Add </a:t>
            </a:r>
            <a:r>
              <a:rPr lang="en-US" sz="2400" b="1" dirty="0" smtClean="0">
                <a:effectLst/>
                <a:latin typeface="Arial" panose="020B0604020202020204" pitchFamily="34" charset="0"/>
                <a:ea typeface="Calibri" panose="020F0502020204030204" pitchFamily="34" charset="0"/>
                <a:cs typeface="Arial" panose="020B0604020202020204" pitchFamily="34" charset="0"/>
              </a:rPr>
              <a:t>70,000 acres in the northwest and 50,000 acres </a:t>
            </a:r>
            <a:r>
              <a:rPr lang="en-US" sz="2400" b="1" dirty="0" smtClean="0">
                <a:latin typeface="Arial" panose="020B0604020202020204" pitchFamily="34" charset="0"/>
                <a:ea typeface="Calibri" panose="020F0502020204030204" pitchFamily="34" charset="0"/>
                <a:cs typeface="Arial" panose="020B0604020202020204" pitchFamily="34" charset="0"/>
              </a:rPr>
              <a:t>in </a:t>
            </a:r>
            <a:r>
              <a:rPr lang="en-US" sz="2400" b="1" dirty="0" smtClean="0">
                <a:effectLst/>
                <a:latin typeface="Arial" panose="020B0604020202020204" pitchFamily="34" charset="0"/>
                <a:ea typeface="Calibri" panose="020F0502020204030204" pitchFamily="34" charset="0"/>
                <a:cs typeface="Arial" panose="020B0604020202020204" pitchFamily="34" charset="0"/>
              </a:rPr>
              <a:t>the </a:t>
            </a:r>
            <a:r>
              <a:rPr lang="en-US" sz="2400" b="1" dirty="0" smtClean="0">
                <a:effectLst/>
                <a:latin typeface="Arial" panose="020B0604020202020204" pitchFamily="34" charset="0"/>
                <a:ea typeface="Calibri" panose="020F0502020204030204" pitchFamily="34" charset="0"/>
                <a:cs typeface="Arial" panose="020B0604020202020204" pitchFamily="34" charset="0"/>
              </a:rPr>
              <a:t>balance of the Upper St. Croix River </a:t>
            </a:r>
            <a:r>
              <a:rPr lang="en-US" sz="2400" b="1" dirty="0" smtClean="0">
                <a:effectLst/>
                <a:latin typeface="Arial" panose="020B0604020202020204" pitchFamily="34" charset="0"/>
                <a:ea typeface="Calibri" panose="020F0502020204030204" pitchFamily="34" charset="0"/>
                <a:cs typeface="Arial" panose="020B0604020202020204" pitchFamily="34" charset="0"/>
              </a:rPr>
              <a:t>Watershed.</a:t>
            </a:r>
            <a:endParaRPr lang="en-US" sz="2400" b="1" dirty="0" smtClean="0">
              <a:effectLst/>
              <a:latin typeface="Arial" panose="020B0604020202020204" pitchFamily="34" charset="0"/>
              <a:ea typeface="Calibri" panose="020F0502020204030204" pitchFamily="34" charset="0"/>
              <a:cs typeface="Arial" panose="020B0604020202020204" pitchFamily="34" charset="0"/>
            </a:endParaRPr>
          </a:p>
          <a:p>
            <a:pPr marL="742950" marR="0" indent="-285750">
              <a:spcBef>
                <a:spcPts val="600"/>
              </a:spcBef>
              <a:spcAft>
                <a:spcPts val="6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Adds 3 residents </a:t>
            </a:r>
            <a:r>
              <a:rPr lang="en-US" sz="2400" dirty="0" smtClean="0">
                <a:latin typeface="Arial" panose="020B0604020202020204" pitchFamily="34" charset="0"/>
                <a:ea typeface="Calibri" panose="020F0502020204030204" pitchFamily="34" charset="0"/>
                <a:cs typeface="Arial" panose="020B0604020202020204" pitchFamily="34" charset="0"/>
              </a:rPr>
              <a:t>for Glenwood - </a:t>
            </a:r>
            <a:r>
              <a:rPr lang="en-US" sz="2400" dirty="0">
                <a:latin typeface="Arial" panose="020B0604020202020204" pitchFamily="34" charset="0"/>
                <a:ea typeface="Calibri" panose="020F0502020204030204" pitchFamily="34" charset="0"/>
                <a:cs typeface="Arial" panose="020B0604020202020204" pitchFamily="34" charset="0"/>
              </a:rPr>
              <a:t>all else </a:t>
            </a:r>
            <a:r>
              <a:rPr lang="en-US" sz="2400" dirty="0" smtClean="0">
                <a:latin typeface="Arial" panose="020B0604020202020204" pitchFamily="34" charset="0"/>
                <a:ea typeface="Calibri" panose="020F0502020204030204" pitchFamily="34" charset="0"/>
                <a:cs typeface="Arial" panose="020B0604020202020204" pitchFamily="34" charset="0"/>
              </a:rPr>
              <a:t>in T3R3, T3R2 are seasonal </a:t>
            </a:r>
            <a:r>
              <a:rPr lang="en-US" sz="2400" dirty="0">
                <a:latin typeface="Arial" panose="020B0604020202020204" pitchFamily="34" charset="0"/>
                <a:ea typeface="Calibri" panose="020F0502020204030204" pitchFamily="34" charset="0"/>
                <a:cs typeface="Arial" panose="020B0604020202020204" pitchFamily="34" charset="0"/>
              </a:rPr>
              <a:t>camp owners</a:t>
            </a:r>
          </a:p>
          <a:p>
            <a:pPr marL="742950" marR="0" indent="-285750">
              <a:spcBef>
                <a:spcPts val="600"/>
              </a:spcBef>
              <a:spcAft>
                <a:spcPts val="600"/>
              </a:spcAft>
              <a:buFont typeface="Arial" panose="020B0604020202020204" pitchFamily="34" charset="0"/>
              <a:buChar char="•"/>
            </a:pPr>
            <a:r>
              <a:rPr lang="en-US" sz="2400" dirty="0">
                <a:latin typeface="Arial" panose="020B0604020202020204" pitchFamily="34" charset="0"/>
                <a:ea typeface="Calibri" panose="020F0502020204030204" pitchFamily="34" charset="0"/>
                <a:cs typeface="Arial" panose="020B0604020202020204" pitchFamily="34" charset="0"/>
              </a:rPr>
              <a:t>Adds southern portions of the East and West Branch watersheds and </a:t>
            </a:r>
            <a:r>
              <a:rPr lang="en-US" sz="2400" dirty="0" smtClean="0">
                <a:latin typeface="Arial" panose="020B0604020202020204" pitchFamily="34" charset="0"/>
                <a:ea typeface="Calibri" panose="020F0502020204030204" pitchFamily="34" charset="0"/>
                <a:cs typeface="Arial" panose="020B0604020202020204" pitchFamily="34" charset="0"/>
              </a:rPr>
              <a:t>approximately </a:t>
            </a:r>
            <a:r>
              <a:rPr lang="en-US" sz="2400" dirty="0" smtClean="0">
                <a:latin typeface="Arial" panose="020B0604020202020204" pitchFamily="34" charset="0"/>
                <a:ea typeface="Calibri" panose="020F0502020204030204" pitchFamily="34" charset="0"/>
                <a:cs typeface="Arial" panose="020B0604020202020204" pitchFamily="34" charset="0"/>
              </a:rPr>
              <a:t>4 </a:t>
            </a:r>
            <a:r>
              <a:rPr lang="en-US" sz="2400" dirty="0" smtClean="0">
                <a:latin typeface="Arial" panose="020B0604020202020204" pitchFamily="34" charset="0"/>
                <a:ea typeface="Calibri" panose="020F0502020204030204" pitchFamily="34" charset="0"/>
                <a:cs typeface="Arial" panose="020B0604020202020204" pitchFamily="34" charset="0"/>
              </a:rPr>
              <a:t>adjoining </a:t>
            </a:r>
            <a:r>
              <a:rPr lang="en-US" sz="2400" dirty="0">
                <a:latin typeface="Arial" panose="020B0604020202020204" pitchFamily="34" charset="0"/>
                <a:ea typeface="Calibri" panose="020F0502020204030204" pitchFamily="34" charset="0"/>
                <a:cs typeface="Arial" panose="020B0604020202020204" pitchFamily="34" charset="0"/>
              </a:rPr>
              <a:t>landowners </a:t>
            </a:r>
          </a:p>
          <a:p>
            <a:pPr marL="742950" marR="0" indent="-285750">
              <a:spcBef>
                <a:spcPts val="600"/>
              </a:spcBef>
              <a:spcAft>
                <a:spcPts val="600"/>
              </a:spcAft>
              <a:buFont typeface="Arial" panose="020B0604020202020204" pitchFamily="34" charset="0"/>
              <a:buChar char="•"/>
            </a:pPr>
            <a:r>
              <a:rPr lang="en-US" sz="2400" dirty="0" smtClean="0">
                <a:latin typeface="Arial" panose="020B0604020202020204" pitchFamily="34" charset="0"/>
                <a:ea typeface="Calibri" panose="020F0502020204030204" pitchFamily="34" charset="0"/>
                <a:cs typeface="Arial" panose="020B0604020202020204" pitchFamily="34" charset="0"/>
              </a:rPr>
              <a:t>Adds the very small NB communities of Fosterville, Green Mountain, Pemberton Ridge and Forest City NB</a:t>
            </a:r>
            <a:r>
              <a:rPr lang="en-US" sz="2400" dirty="0" smtClean="0">
                <a:effectLst/>
                <a:latin typeface="Arial" panose="020B0604020202020204" pitchFamily="34" charset="0"/>
                <a:ea typeface="Calibri" panose="020F0502020204030204" pitchFamily="34" charset="0"/>
                <a:cs typeface="Arial" panose="020B0604020202020204" pitchFamily="34" charset="0"/>
              </a:rPr>
              <a:t> as well as cottage owners on the Canadian shore of East Grand and North Lakes. </a:t>
            </a:r>
          </a:p>
          <a:p>
            <a:pPr marL="742950" marR="0" indent="-285750">
              <a:spcBef>
                <a:spcPts val="600"/>
              </a:spcBef>
              <a:spcAft>
                <a:spcPts val="600"/>
              </a:spcAft>
              <a:buFont typeface="Arial" panose="020B0604020202020204" pitchFamily="34" charset="0"/>
              <a:buChar char="•"/>
            </a:pPr>
            <a:r>
              <a:rPr lang="en-US" sz="2400" b="1" dirty="0" smtClean="0">
                <a:latin typeface="Arial" panose="020B0604020202020204" pitchFamily="34" charset="0"/>
                <a:ea typeface="Calibri" panose="020F0502020204030204" pitchFamily="34" charset="0"/>
                <a:cs typeface="Arial" panose="020B0604020202020204" pitchFamily="34" charset="0"/>
              </a:rPr>
              <a:t>Makes GEGR International and over a H</a:t>
            </a:r>
            <a:r>
              <a:rPr lang="en-US" sz="2400" b="1" dirty="0" smtClean="0">
                <a:effectLst/>
                <a:latin typeface="Arial" panose="020B0604020202020204" pitchFamily="34" charset="0"/>
                <a:ea typeface="Calibri" panose="020F0502020204030204" pitchFamily="34" charset="0"/>
                <a:cs typeface="Arial" panose="020B0604020202020204" pitchFamily="34" charset="0"/>
              </a:rPr>
              <a:t>alf Million Acres in size</a:t>
            </a:r>
            <a:r>
              <a:rPr lang="en-US" b="1" dirty="0" smtClean="0">
                <a:effectLst/>
                <a:latin typeface="Calibri" panose="020F0502020204030204" pitchFamily="34" charset="0"/>
                <a:ea typeface="Calibri" panose="020F0502020204030204" pitchFamily="34" charset="0"/>
                <a:cs typeface="Times New Roman" panose="02020603050405020304" pitchFamily="18" charset="0"/>
              </a:rPr>
              <a:t>   - </a:t>
            </a:r>
            <a:r>
              <a:rPr lang="en-US" sz="2800" b="1" dirty="0" smtClean="0">
                <a:effectLst/>
                <a:latin typeface="Bookman Old Style" panose="02050604050505020204" pitchFamily="18" charset="0"/>
                <a:ea typeface="Calibri" panose="020F0502020204030204" pitchFamily="34" charset="0"/>
                <a:cs typeface="Times New Roman" panose="02020603050405020304" pitchFamily="18" charset="0"/>
              </a:rPr>
              <a:t>SEE NEXT 3 SLIDES</a:t>
            </a:r>
            <a:endParaRPr lang="en-US" sz="28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261257" y="275771"/>
            <a:ext cx="8258629" cy="830997"/>
          </a:xfrm>
          <a:prstGeom prst="rect">
            <a:avLst/>
          </a:prstGeom>
          <a:noFill/>
        </p:spPr>
        <p:txBody>
          <a:bodyPr wrap="square" rtlCol="0">
            <a:spAutoFit/>
          </a:bodyPr>
          <a:lstStyle/>
          <a:p>
            <a:pPr algn="ctr"/>
            <a:r>
              <a:rPr lang="en-US" sz="2400" b="1" dirty="0" smtClean="0">
                <a:latin typeface="Arial Black" panose="020B0A04020102020204" pitchFamily="34" charset="0"/>
              </a:rPr>
              <a:t>1) Expand GEGR To be more Inclusive of Planning Area &amp; Directly Adjacent Assets </a:t>
            </a:r>
            <a:endParaRPr lang="en-US" sz="2400" b="1" dirty="0">
              <a:latin typeface="Arial Black" panose="020B0A04020102020204" pitchFamily="34" charset="0"/>
            </a:endParaRPr>
          </a:p>
        </p:txBody>
      </p:sp>
      <p:sp>
        <p:nvSpPr>
          <p:cNvPr id="4" name="Slide Number Placeholder 3"/>
          <p:cNvSpPr>
            <a:spLocks noGrp="1"/>
          </p:cNvSpPr>
          <p:nvPr>
            <p:ph type="sldNum" sz="quarter" idx="12"/>
          </p:nvPr>
        </p:nvSpPr>
        <p:spPr/>
        <p:txBody>
          <a:bodyPr/>
          <a:lstStyle/>
          <a:p>
            <a:fld id="{C2B486A0-8D3D-44AF-B079-3CF0EFF6AB78}" type="slidenum">
              <a:rPr lang="en-US" smtClean="0"/>
              <a:t>17</a:t>
            </a:fld>
            <a:endParaRPr lang="en-US" dirty="0"/>
          </a:p>
        </p:txBody>
      </p:sp>
    </p:spTree>
    <p:extLst>
      <p:ext uri="{BB962C8B-B14F-4D97-AF65-F5344CB8AC3E}">
        <p14:creationId xmlns:p14="http://schemas.microsoft.com/office/powerpoint/2010/main" val="1246883555"/>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9381" y="0"/>
            <a:ext cx="8805238" cy="6858000"/>
          </a:xfrm>
          <a:prstGeom prst="rect">
            <a:avLst/>
          </a:prstGeom>
        </p:spPr>
      </p:pic>
      <p:sp>
        <p:nvSpPr>
          <p:cNvPr id="2" name="Slide Number Placeholder 1"/>
          <p:cNvSpPr>
            <a:spLocks noGrp="1"/>
          </p:cNvSpPr>
          <p:nvPr>
            <p:ph type="sldNum" sz="quarter" idx="12"/>
          </p:nvPr>
        </p:nvSpPr>
        <p:spPr/>
        <p:txBody>
          <a:bodyPr/>
          <a:lstStyle/>
          <a:p>
            <a:fld id="{C2B486A0-8D3D-44AF-B079-3CF0EFF6AB78}" type="slidenum">
              <a:rPr lang="en-US" smtClean="0"/>
              <a:t>18</a:t>
            </a:fld>
            <a:endParaRPr lang="en-US" dirty="0"/>
          </a:p>
        </p:txBody>
      </p:sp>
    </p:spTree>
    <p:extLst>
      <p:ext uri="{BB962C8B-B14F-4D97-AF65-F5344CB8AC3E}">
        <p14:creationId xmlns:p14="http://schemas.microsoft.com/office/powerpoint/2010/main" val="706990997"/>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8229600" cy="6858000"/>
          </a:xfrm>
          <a:prstGeom prst="rect">
            <a:avLst/>
          </a:prstGeom>
        </p:spPr>
      </p:pic>
      <p:pic>
        <p:nvPicPr>
          <p:cNvPr id="3" name="Picture 2"/>
          <p:cNvPicPr>
            <a:picLocks noChangeAspect="1"/>
          </p:cNvPicPr>
          <p:nvPr/>
        </p:nvPicPr>
        <p:blipFill>
          <a:blip r:embed="rId3"/>
          <a:stretch>
            <a:fillRect/>
          </a:stretch>
        </p:blipFill>
        <p:spPr>
          <a:xfrm>
            <a:off x="5921829" y="0"/>
            <a:ext cx="2764971" cy="3018971"/>
          </a:xfrm>
          <a:prstGeom prst="rect">
            <a:avLst/>
          </a:prstGeom>
        </p:spPr>
      </p:pic>
      <p:sp>
        <p:nvSpPr>
          <p:cNvPr id="5" name="TextBox 4"/>
          <p:cNvSpPr txBox="1"/>
          <p:nvPr/>
        </p:nvSpPr>
        <p:spPr>
          <a:xfrm>
            <a:off x="2133601" y="2090172"/>
            <a:ext cx="3323772" cy="2677656"/>
          </a:xfrm>
          <a:prstGeom prst="rect">
            <a:avLst/>
          </a:prstGeom>
          <a:noFill/>
        </p:spPr>
        <p:txBody>
          <a:bodyPr wrap="square" rtlCol="0">
            <a:spAutoFit/>
          </a:bodyPr>
          <a:lstStyle/>
          <a:p>
            <a:pPr algn="ctr"/>
            <a:r>
              <a:rPr lang="en-US" sz="2400" b="1" dirty="0">
                <a:solidFill>
                  <a:schemeClr val="bg1"/>
                </a:solidFill>
              </a:rPr>
              <a:t>PROPOSED EXPANDED INTERNATIONAL GREATER EAST GRAND ECONOMIC PLANNING REGION</a:t>
            </a:r>
            <a:endParaRPr lang="en-US" sz="2400" dirty="0">
              <a:solidFill>
                <a:schemeClr val="bg1"/>
              </a:solidFill>
            </a:endParaRPr>
          </a:p>
          <a:p>
            <a:pPr algn="ctr"/>
            <a:r>
              <a:rPr lang="en-US" sz="2400" b="1" i="1" dirty="0">
                <a:solidFill>
                  <a:schemeClr val="bg1"/>
                </a:solidFill>
              </a:rPr>
              <a:t>Geographic Area = 509,000 Acres +/-</a:t>
            </a:r>
            <a:endParaRPr lang="en-US" sz="2400" b="1" dirty="0">
              <a:solidFill>
                <a:schemeClr val="bg1"/>
              </a:solidFill>
            </a:endParaRPr>
          </a:p>
        </p:txBody>
      </p:sp>
      <p:sp>
        <p:nvSpPr>
          <p:cNvPr id="4" name="Slide Number Placeholder 3"/>
          <p:cNvSpPr>
            <a:spLocks noGrp="1"/>
          </p:cNvSpPr>
          <p:nvPr>
            <p:ph type="sldNum" sz="quarter" idx="12"/>
          </p:nvPr>
        </p:nvSpPr>
        <p:spPr/>
        <p:txBody>
          <a:bodyPr/>
          <a:lstStyle/>
          <a:p>
            <a:fld id="{C2B486A0-8D3D-44AF-B079-3CF0EFF6AB78}" type="slidenum">
              <a:rPr lang="en-US" smtClean="0"/>
              <a:t>19</a:t>
            </a:fld>
            <a:endParaRPr lang="en-US" dirty="0"/>
          </a:p>
        </p:txBody>
      </p:sp>
    </p:spTree>
    <p:extLst>
      <p:ext uri="{BB962C8B-B14F-4D97-AF65-F5344CB8AC3E}">
        <p14:creationId xmlns:p14="http://schemas.microsoft.com/office/powerpoint/2010/main" val="1279987677"/>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4093" y="3202341"/>
            <a:ext cx="8001907" cy="2862322"/>
          </a:xfrm>
          <a:prstGeom prst="rect">
            <a:avLst/>
          </a:prstGeom>
          <a:solidFill>
            <a:schemeClr val="accent2">
              <a:lumMod val="40000"/>
              <a:lumOff val="60000"/>
              <a:alpha val="83000"/>
            </a:schemeClr>
          </a:solidFill>
          <a:ln w="25400">
            <a:solidFill>
              <a:schemeClr val="tx1"/>
            </a:solidFill>
          </a:ln>
        </p:spPr>
        <p:txBody>
          <a:bodyPr wrap="square">
            <a:spAutoFit/>
          </a:bodyPr>
          <a:lstStyle/>
          <a:p>
            <a:r>
              <a:rPr lang="en-US" sz="3600" dirty="0" smtClean="0">
                <a:latin typeface="Arial" panose="020B0604020202020204" pitchFamily="34" charset="0"/>
                <a:ea typeface="Calibri" panose="020F0502020204030204" pitchFamily="34" charset="0"/>
              </a:rPr>
              <a:t>Our most </a:t>
            </a:r>
            <a:r>
              <a:rPr lang="en-US" sz="3600" dirty="0">
                <a:latin typeface="Arial" panose="020B0604020202020204" pitchFamily="34" charset="0"/>
                <a:ea typeface="Calibri" panose="020F0502020204030204" pitchFamily="34" charset="0"/>
              </a:rPr>
              <a:t>pressing and overriding </a:t>
            </a:r>
            <a:r>
              <a:rPr lang="en-US" sz="3600" dirty="0" smtClean="0">
                <a:latin typeface="Arial" panose="020B0604020202020204" pitchFamily="34" charset="0"/>
                <a:ea typeface="Calibri" panose="020F0502020204030204" pitchFamily="34" charset="0"/>
              </a:rPr>
              <a:t>economic issue</a:t>
            </a:r>
            <a:r>
              <a:rPr lang="en-US" sz="3600" dirty="0">
                <a:latin typeface="Arial" panose="020B0604020202020204" pitchFamily="34" charset="0"/>
                <a:ea typeface="Calibri" panose="020F0502020204030204" pitchFamily="34" charset="0"/>
              </a:rPr>
              <a:t>: </a:t>
            </a:r>
            <a:r>
              <a:rPr lang="en-US" sz="3600" b="1" u="sng" dirty="0">
                <a:latin typeface="Arial" panose="020B0604020202020204" pitchFamily="34" charset="0"/>
                <a:ea typeface="Calibri" panose="020F0502020204030204" pitchFamily="34" charset="0"/>
              </a:rPr>
              <a:t>the lack of </a:t>
            </a:r>
            <a:r>
              <a:rPr lang="en-US" sz="3600" b="1" u="sng" dirty="0" smtClean="0">
                <a:latin typeface="Arial" panose="020B0604020202020204" pitchFamily="34" charset="0"/>
                <a:ea typeface="Calibri" panose="020F0502020204030204" pitchFamily="34" charset="0"/>
              </a:rPr>
              <a:t>youth!</a:t>
            </a:r>
            <a:r>
              <a:rPr lang="en-US" sz="3600" dirty="0" smtClean="0">
                <a:latin typeface="Arial" panose="020B0604020202020204" pitchFamily="34" charset="0"/>
                <a:ea typeface="Calibri" panose="020F0502020204030204" pitchFamily="34" charset="0"/>
              </a:rPr>
              <a:t> </a:t>
            </a:r>
            <a:r>
              <a:rPr lang="en-US" sz="3600" dirty="0" smtClean="0">
                <a:latin typeface="Arial" panose="020B0604020202020204" pitchFamily="34" charset="0"/>
                <a:ea typeface="Calibri" panose="020F0502020204030204" pitchFamily="34" charset="0"/>
              </a:rPr>
              <a:t>as </a:t>
            </a:r>
            <a:r>
              <a:rPr lang="en-US" sz="3600" dirty="0" smtClean="0">
                <a:latin typeface="Arial" panose="020B0604020202020204" pitchFamily="34" charset="0"/>
                <a:ea typeface="Calibri" panose="020F0502020204030204" pitchFamily="34" charset="0"/>
              </a:rPr>
              <a:t>workers, </a:t>
            </a:r>
            <a:r>
              <a:rPr lang="en-US" sz="3600" dirty="0" smtClean="0">
                <a:latin typeface="Arial" panose="020B0604020202020204" pitchFamily="34" charset="0"/>
                <a:ea typeface="Calibri" panose="020F0502020204030204" pitchFamily="34" charset="0"/>
              </a:rPr>
              <a:t>entrepreneurs </a:t>
            </a:r>
            <a:r>
              <a:rPr lang="en-US" sz="3600" dirty="0" smtClean="0">
                <a:latin typeface="Arial" panose="020B0604020202020204" pitchFamily="34" charset="0"/>
                <a:ea typeface="Calibri" panose="020F0502020204030204" pitchFamily="34" charset="0"/>
              </a:rPr>
              <a:t>and engaged citizens helping </a:t>
            </a:r>
            <a:r>
              <a:rPr lang="en-US" sz="3600" dirty="0" smtClean="0">
                <a:latin typeface="Arial" panose="020B0604020202020204" pitchFamily="34" charset="0"/>
                <a:ea typeface="Calibri" panose="020F0502020204030204" pitchFamily="34" charset="0"/>
              </a:rPr>
              <a:t>to sustain a rural quality of life. </a:t>
            </a:r>
            <a:r>
              <a:rPr lang="en-US" sz="3600" dirty="0" smtClean="0">
                <a:solidFill>
                  <a:srgbClr val="FF0000"/>
                </a:solidFill>
                <a:latin typeface="Arial" panose="020B0604020202020204" pitchFamily="34" charset="0"/>
                <a:ea typeface="Calibri" panose="020F0502020204030204" pitchFamily="34" charset="0"/>
              </a:rPr>
              <a:t> </a:t>
            </a:r>
            <a:endParaRPr lang="en-US" sz="3600" dirty="0">
              <a:solidFill>
                <a:srgbClr val="FF0000"/>
              </a:solidFill>
            </a:endParaRPr>
          </a:p>
        </p:txBody>
      </p:sp>
      <p:sp>
        <p:nvSpPr>
          <p:cNvPr id="3" name="TextBox 2"/>
          <p:cNvSpPr txBox="1"/>
          <p:nvPr/>
        </p:nvSpPr>
        <p:spPr>
          <a:xfrm>
            <a:off x="420916" y="1490615"/>
            <a:ext cx="8113486" cy="1569660"/>
          </a:xfrm>
          <a:prstGeom prst="rect">
            <a:avLst/>
          </a:prstGeom>
          <a:noFill/>
        </p:spPr>
        <p:txBody>
          <a:bodyPr wrap="square" rtlCol="0">
            <a:spAutoFit/>
          </a:bodyPr>
          <a:lstStyle/>
          <a:p>
            <a:pPr algn="ctr"/>
            <a:r>
              <a:rPr lang="en-US" sz="3200" i="1" dirty="0" smtClean="0">
                <a:latin typeface="Arial" panose="020B0604020202020204" pitchFamily="34" charset="0"/>
                <a:cs typeface="Arial" panose="020B0604020202020204" pitchFamily="34" charset="0"/>
              </a:rPr>
              <a:t>Based on many interviews and conversations over the past few months the evidence is clear…</a:t>
            </a:r>
            <a:endParaRPr lang="en-US" sz="3200" i="1" dirty="0">
              <a:latin typeface="Arial" panose="020B0604020202020204" pitchFamily="34" charset="0"/>
              <a:cs typeface="Arial" panose="020B0604020202020204" pitchFamily="34" charset="0"/>
            </a:endParaRPr>
          </a:p>
        </p:txBody>
      </p:sp>
      <p:sp>
        <p:nvSpPr>
          <p:cNvPr id="4" name="TextBox 3"/>
          <p:cNvSpPr txBox="1"/>
          <p:nvPr/>
        </p:nvSpPr>
        <p:spPr>
          <a:xfrm>
            <a:off x="304800" y="290286"/>
            <a:ext cx="8331200" cy="1200329"/>
          </a:xfrm>
          <a:prstGeom prst="rect">
            <a:avLst/>
          </a:prstGeom>
          <a:noFill/>
        </p:spPr>
        <p:txBody>
          <a:bodyPr wrap="square" rtlCol="0">
            <a:spAutoFit/>
          </a:bodyPr>
          <a:lstStyle/>
          <a:p>
            <a:pPr algn="ctr"/>
            <a:r>
              <a:rPr lang="en-US" sz="3600" b="1" dirty="0" smtClean="0">
                <a:latin typeface="Bookman Old Style" panose="02050604050505020204" pitchFamily="18" charset="0"/>
              </a:rPr>
              <a:t>THE FUTURE OF THE GREATER EAST GRAND REGION </a:t>
            </a:r>
            <a:endParaRPr lang="en-US" sz="3600" b="1" dirty="0">
              <a:latin typeface="Bookman Old Style" panose="02050604050505020204" pitchFamily="18" charset="0"/>
            </a:endParaRPr>
          </a:p>
        </p:txBody>
      </p:sp>
      <p:sp>
        <p:nvSpPr>
          <p:cNvPr id="5" name="Slide Number Placeholder 4"/>
          <p:cNvSpPr>
            <a:spLocks noGrp="1"/>
          </p:cNvSpPr>
          <p:nvPr>
            <p:ph type="sldNum" sz="quarter" idx="12"/>
          </p:nvPr>
        </p:nvSpPr>
        <p:spPr/>
        <p:txBody>
          <a:bodyPr/>
          <a:lstStyle/>
          <a:p>
            <a:fld id="{C2B486A0-8D3D-44AF-B079-3CF0EFF6AB78}" type="slidenum">
              <a:rPr lang="en-US" smtClean="0"/>
              <a:t>2</a:t>
            </a:fld>
            <a:endParaRPr lang="en-US" dirty="0"/>
          </a:p>
        </p:txBody>
      </p:sp>
    </p:spTree>
    <p:extLst>
      <p:ext uri="{BB962C8B-B14F-4D97-AF65-F5344CB8AC3E}">
        <p14:creationId xmlns:p14="http://schemas.microsoft.com/office/powerpoint/2010/main" val="162622522"/>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892629" y="2864711"/>
            <a:ext cx="4572000" cy="1651093"/>
          </a:xfrm>
          <a:prstGeom prst="rect">
            <a:avLst/>
          </a:prstGeom>
        </p:spPr>
        <p:txBody>
          <a:bodyPr>
            <a:spAutoFit/>
          </a:bodyPr>
          <a:lstStyle/>
          <a:p>
            <a:pPr algn="ctr">
              <a:lnSpc>
                <a:spcPct val="107000"/>
              </a:lnSpc>
              <a:spcAft>
                <a:spcPts val="600"/>
              </a:spcAft>
            </a:pPr>
            <a:r>
              <a:rPr lang="en-US" b="1" dirty="0">
                <a:latin typeface="Bookman Old Style" panose="02050604050505020204" pitchFamily="18" charset="0"/>
                <a:ea typeface="Calibri" panose="020F0502020204030204" pitchFamily="34" charset="0"/>
                <a:cs typeface="Times New Roman" panose="02020603050405020304" pitchFamily="18" charset="0"/>
              </a:rPr>
              <a:t>PROPOSED EXPANDED INTERNATIONAL GREATER EAST GRAND ECONOMIC PLANNING REGION</a:t>
            </a:r>
            <a:endParaRPr lang="en-US" sz="105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600"/>
              </a:spcAft>
            </a:pPr>
            <a:r>
              <a:rPr lang="en-US" i="1" dirty="0">
                <a:latin typeface="Bookman Old Style" panose="02050604050505020204" pitchFamily="18" charset="0"/>
                <a:ea typeface="Calibri" panose="020F0502020204030204" pitchFamily="34" charset="0"/>
                <a:cs typeface="Times New Roman" panose="02020603050405020304" pitchFamily="18" charset="0"/>
              </a:rPr>
              <a:t>Geographic Area = 509,000 Acres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lum bright="-2000"/>
            <a:extLst>
              <a:ext uri="{28A0092B-C50C-407E-A947-70E740481C1C}">
                <a14:useLocalDpi xmlns:a14="http://schemas.microsoft.com/office/drawing/2010/main" val="0"/>
              </a:ext>
            </a:extLst>
          </a:blip>
          <a:stretch>
            <a:fillRect/>
          </a:stretch>
        </p:blipFill>
        <p:spPr>
          <a:xfrm>
            <a:off x="2571298" y="0"/>
            <a:ext cx="6468832" cy="6858000"/>
          </a:xfrm>
          <a:prstGeom prst="rect">
            <a:avLst/>
          </a:prstGeom>
        </p:spPr>
      </p:pic>
      <p:sp>
        <p:nvSpPr>
          <p:cNvPr id="2" name="Slide Number Placeholder 1"/>
          <p:cNvSpPr>
            <a:spLocks noGrp="1"/>
          </p:cNvSpPr>
          <p:nvPr>
            <p:ph type="sldNum" sz="quarter" idx="12"/>
          </p:nvPr>
        </p:nvSpPr>
        <p:spPr/>
        <p:txBody>
          <a:bodyPr/>
          <a:lstStyle/>
          <a:p>
            <a:fld id="{C2B486A0-8D3D-44AF-B079-3CF0EFF6AB78}" type="slidenum">
              <a:rPr lang="en-US" smtClean="0"/>
              <a:t>20</a:t>
            </a:fld>
            <a:endParaRPr lang="en-US" dirty="0"/>
          </a:p>
        </p:txBody>
      </p:sp>
    </p:spTree>
    <p:extLst>
      <p:ext uri="{BB962C8B-B14F-4D97-AF65-F5344CB8AC3E}">
        <p14:creationId xmlns:p14="http://schemas.microsoft.com/office/powerpoint/2010/main" val="1896325895"/>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5474" y="0"/>
            <a:ext cx="7322458" cy="954107"/>
          </a:xfrm>
          <a:prstGeom prst="rect">
            <a:avLst/>
          </a:prstGeom>
        </p:spPr>
        <p:txBody>
          <a:bodyPr wrap="square">
            <a:spAutoFit/>
          </a:bodyPr>
          <a:lstStyle/>
          <a:p>
            <a:r>
              <a:rPr lang="en-US" sz="2800" b="1" dirty="0">
                <a:latin typeface="Bookman Old Style" panose="02050604050505020204" pitchFamily="18" charset="0"/>
                <a:cs typeface="Arial" panose="020B0604020202020204" pitchFamily="34" charset="0"/>
              </a:rPr>
              <a:t>2) Define and outline geographic areas of commonality within the Region</a:t>
            </a:r>
            <a:endParaRPr lang="en-US" sz="2800" b="1" dirty="0"/>
          </a:p>
        </p:txBody>
      </p:sp>
      <p:pic>
        <p:nvPicPr>
          <p:cNvPr id="7" name="Picture 6"/>
          <p:cNvPicPr>
            <a:picLocks noChangeAspect="1"/>
          </p:cNvPicPr>
          <p:nvPr/>
        </p:nvPicPr>
        <p:blipFill>
          <a:blip r:embed="rId2"/>
          <a:stretch>
            <a:fillRect/>
          </a:stretch>
        </p:blipFill>
        <p:spPr>
          <a:xfrm>
            <a:off x="887026" y="954107"/>
            <a:ext cx="7119353" cy="5214464"/>
          </a:xfrm>
          <a:prstGeom prst="rect">
            <a:avLst/>
          </a:prstGeom>
          <a:solidFill>
            <a:schemeClr val="accent2">
              <a:lumMod val="40000"/>
              <a:lumOff val="60000"/>
            </a:schemeClr>
          </a:solidFill>
          <a:ln w="25400">
            <a:solidFill>
              <a:schemeClr val="tx1"/>
            </a:solidFill>
          </a:ln>
        </p:spPr>
      </p:pic>
      <p:sp>
        <p:nvSpPr>
          <p:cNvPr id="8" name="TextBox 7"/>
          <p:cNvSpPr txBox="1"/>
          <p:nvPr/>
        </p:nvSpPr>
        <p:spPr>
          <a:xfrm>
            <a:off x="667657" y="6168571"/>
            <a:ext cx="7765143" cy="461665"/>
          </a:xfrm>
          <a:prstGeom prst="rect">
            <a:avLst/>
          </a:prstGeom>
          <a:noFill/>
        </p:spPr>
        <p:txBody>
          <a:bodyPr wrap="square" rtlCol="0">
            <a:spAutoFit/>
          </a:bodyPr>
          <a:lstStyle/>
          <a:p>
            <a:r>
              <a:rPr lang="en-US" sz="2400" b="1" dirty="0" smtClean="0">
                <a:latin typeface="Bookman Old Style" panose="02050604050505020204" pitchFamily="18" charset="0"/>
              </a:rPr>
              <a:t>SEE DEPICTIONS ON NEXT SERIES OF SLIDES </a:t>
            </a:r>
            <a:endParaRPr lang="en-US" sz="2400" b="1" dirty="0">
              <a:latin typeface="Bookman Old Style" panose="02050604050505020204" pitchFamily="18" charset="0"/>
            </a:endParaRPr>
          </a:p>
        </p:txBody>
      </p:sp>
      <p:sp>
        <p:nvSpPr>
          <p:cNvPr id="2" name="Slide Number Placeholder 1"/>
          <p:cNvSpPr>
            <a:spLocks noGrp="1"/>
          </p:cNvSpPr>
          <p:nvPr>
            <p:ph type="sldNum" sz="quarter" idx="12"/>
          </p:nvPr>
        </p:nvSpPr>
        <p:spPr/>
        <p:txBody>
          <a:bodyPr/>
          <a:lstStyle/>
          <a:p>
            <a:fld id="{C2B486A0-8D3D-44AF-B079-3CF0EFF6AB78}" type="slidenum">
              <a:rPr lang="en-US" smtClean="0"/>
              <a:t>21</a:t>
            </a:fld>
            <a:endParaRPr lang="en-US" dirty="0"/>
          </a:p>
        </p:txBody>
      </p:sp>
    </p:spTree>
    <p:extLst>
      <p:ext uri="{BB962C8B-B14F-4D97-AF65-F5344CB8AC3E}">
        <p14:creationId xmlns:p14="http://schemas.microsoft.com/office/powerpoint/2010/main" val="2337150495"/>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5837" y="4762"/>
            <a:ext cx="7172325" cy="6848475"/>
          </a:xfrm>
          <a:prstGeom prst="rect">
            <a:avLst/>
          </a:prstGeom>
        </p:spPr>
      </p:pic>
      <p:sp>
        <p:nvSpPr>
          <p:cNvPr id="3" name="Slide Number Placeholder 2"/>
          <p:cNvSpPr>
            <a:spLocks noGrp="1"/>
          </p:cNvSpPr>
          <p:nvPr>
            <p:ph type="sldNum" sz="quarter" idx="12"/>
          </p:nvPr>
        </p:nvSpPr>
        <p:spPr/>
        <p:txBody>
          <a:bodyPr/>
          <a:lstStyle/>
          <a:p>
            <a:fld id="{C2B486A0-8D3D-44AF-B079-3CF0EFF6AB78}" type="slidenum">
              <a:rPr lang="en-US" smtClean="0"/>
              <a:t>22</a:t>
            </a:fld>
            <a:endParaRPr lang="en-US" dirty="0"/>
          </a:p>
        </p:txBody>
      </p:sp>
    </p:spTree>
    <p:extLst>
      <p:ext uri="{BB962C8B-B14F-4D97-AF65-F5344CB8AC3E}">
        <p14:creationId xmlns:p14="http://schemas.microsoft.com/office/powerpoint/2010/main" val="1292421289"/>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pa wilds ma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 name="Picture 2"/>
          <p:cNvPicPr>
            <a:picLocks noChangeAspect="1"/>
          </p:cNvPicPr>
          <p:nvPr/>
        </p:nvPicPr>
        <p:blipFill>
          <a:blip r:embed="rId2"/>
          <a:stretch>
            <a:fillRect/>
          </a:stretch>
        </p:blipFill>
        <p:spPr>
          <a:xfrm>
            <a:off x="68239" y="0"/>
            <a:ext cx="9007522" cy="6858000"/>
          </a:xfrm>
          <a:prstGeom prst="rect">
            <a:avLst/>
          </a:prstGeom>
        </p:spPr>
      </p:pic>
      <p:sp>
        <p:nvSpPr>
          <p:cNvPr id="4" name="Slide Number Placeholder 3"/>
          <p:cNvSpPr>
            <a:spLocks noGrp="1"/>
          </p:cNvSpPr>
          <p:nvPr>
            <p:ph type="sldNum" sz="quarter" idx="12"/>
          </p:nvPr>
        </p:nvSpPr>
        <p:spPr/>
        <p:txBody>
          <a:bodyPr/>
          <a:lstStyle/>
          <a:p>
            <a:fld id="{C2B486A0-8D3D-44AF-B079-3CF0EFF6AB78}" type="slidenum">
              <a:rPr lang="en-US" smtClean="0"/>
              <a:t>23</a:t>
            </a:fld>
            <a:endParaRPr lang="en-US" dirty="0"/>
          </a:p>
        </p:txBody>
      </p:sp>
    </p:spTree>
    <p:extLst>
      <p:ext uri="{BB962C8B-B14F-4D97-AF65-F5344CB8AC3E}">
        <p14:creationId xmlns:p14="http://schemas.microsoft.com/office/powerpoint/2010/main" val="393480559"/>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33830" y="1136253"/>
            <a:ext cx="8679542" cy="4967424"/>
          </a:xfrm>
          <a:prstGeom prst="rect">
            <a:avLst/>
          </a:prstGeom>
        </p:spPr>
      </p:pic>
      <p:sp>
        <p:nvSpPr>
          <p:cNvPr id="2" name="Slide Number Placeholder 1"/>
          <p:cNvSpPr>
            <a:spLocks noGrp="1"/>
          </p:cNvSpPr>
          <p:nvPr>
            <p:ph type="sldNum" sz="quarter" idx="12"/>
          </p:nvPr>
        </p:nvSpPr>
        <p:spPr/>
        <p:txBody>
          <a:bodyPr/>
          <a:lstStyle/>
          <a:p>
            <a:fld id="{C2B486A0-8D3D-44AF-B079-3CF0EFF6AB78}" type="slidenum">
              <a:rPr lang="en-US" smtClean="0"/>
              <a:t>24</a:t>
            </a:fld>
            <a:endParaRPr lang="en-US" dirty="0"/>
          </a:p>
        </p:txBody>
      </p:sp>
      <p:sp>
        <p:nvSpPr>
          <p:cNvPr id="4" name="TextBox 3"/>
          <p:cNvSpPr txBox="1"/>
          <p:nvPr/>
        </p:nvSpPr>
        <p:spPr>
          <a:xfrm>
            <a:off x="582841" y="178919"/>
            <a:ext cx="8181520" cy="830997"/>
          </a:xfrm>
          <a:prstGeom prst="rect">
            <a:avLst/>
          </a:prstGeom>
          <a:noFill/>
        </p:spPr>
        <p:txBody>
          <a:bodyPr wrap="square" rtlCol="0">
            <a:spAutoFit/>
          </a:bodyPr>
          <a:lstStyle/>
          <a:p>
            <a:pPr algn="ctr"/>
            <a:r>
              <a:rPr lang="en-US" sz="2400" b="1" dirty="0" smtClean="0">
                <a:latin typeface="Bookman Old Style" panose="02050604050505020204" pitchFamily="18" charset="0"/>
              </a:rPr>
              <a:t>THE HAYNESVILLE WOODS – 100,000 ACRES</a:t>
            </a:r>
          </a:p>
          <a:p>
            <a:pPr algn="ctr"/>
            <a:r>
              <a:rPr lang="en-US" sz="2400" b="1" dirty="0" smtClean="0">
                <a:latin typeface="Bookman Old Style" panose="02050604050505020204" pitchFamily="18" charset="0"/>
              </a:rPr>
              <a:t>The Branches of the Upper </a:t>
            </a:r>
            <a:r>
              <a:rPr lang="en-US" sz="2400" b="1" dirty="0" err="1" smtClean="0">
                <a:latin typeface="Bookman Old Style" panose="02050604050505020204" pitchFamily="18" charset="0"/>
              </a:rPr>
              <a:t>Mattawamkeag</a:t>
            </a:r>
            <a:r>
              <a:rPr lang="en-US" sz="2400" b="1" dirty="0" smtClean="0">
                <a:latin typeface="Bookman Old Style" panose="02050604050505020204" pitchFamily="18" charset="0"/>
              </a:rPr>
              <a:t> River </a:t>
            </a:r>
            <a:endParaRPr lang="en-US" sz="2400" b="1" dirty="0">
              <a:latin typeface="Bookman Old Style" panose="02050604050505020204" pitchFamily="18" charset="0"/>
            </a:endParaRPr>
          </a:p>
        </p:txBody>
      </p:sp>
    </p:spTree>
    <p:extLst>
      <p:ext uri="{BB962C8B-B14F-4D97-AF65-F5344CB8AC3E}">
        <p14:creationId xmlns:p14="http://schemas.microsoft.com/office/powerpoint/2010/main" val="2834468265"/>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2B486A0-8D3D-44AF-B079-3CF0EFF6AB78}" type="slidenum">
              <a:rPr lang="en-US" smtClean="0"/>
              <a:t>25</a:t>
            </a:fld>
            <a:endParaRPr lang="en-US" dirty="0"/>
          </a:p>
        </p:txBody>
      </p:sp>
      <p:pic>
        <p:nvPicPr>
          <p:cNvPr id="3" name="Picture 2"/>
          <p:cNvPicPr>
            <a:picLocks noChangeAspect="1"/>
          </p:cNvPicPr>
          <p:nvPr/>
        </p:nvPicPr>
        <p:blipFill>
          <a:blip r:embed="rId2"/>
          <a:stretch>
            <a:fillRect/>
          </a:stretch>
        </p:blipFill>
        <p:spPr>
          <a:xfrm>
            <a:off x="319313" y="1284441"/>
            <a:ext cx="8476343" cy="5071910"/>
          </a:xfrm>
          <a:prstGeom prst="rect">
            <a:avLst/>
          </a:prstGeom>
          <a:ln w="19050">
            <a:solidFill>
              <a:schemeClr val="tx1"/>
            </a:solidFill>
          </a:ln>
        </p:spPr>
      </p:pic>
      <p:sp>
        <p:nvSpPr>
          <p:cNvPr id="4" name="Text Box 3"/>
          <p:cNvSpPr txBox="1"/>
          <p:nvPr/>
        </p:nvSpPr>
        <p:spPr>
          <a:xfrm>
            <a:off x="0" y="210385"/>
            <a:ext cx="8955311" cy="907216"/>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0"/>
              </a:spcAft>
            </a:pPr>
            <a:r>
              <a:rPr lang="en-US" sz="2400" b="1" dirty="0" smtClean="0">
                <a:effectLst/>
                <a:latin typeface="Bookman Old Style" panose="02050604050505020204" pitchFamily="18" charset="0"/>
                <a:ea typeface="Calibri" panose="020F0502020204030204" pitchFamily="34" charset="0"/>
                <a:cs typeface="Times New Roman" panose="02020603050405020304" pitchFamily="18" charset="0"/>
              </a:rPr>
              <a:t>A RIVER – A FOREST &amp; ITS PEOPLE – 100,000 ACRES</a:t>
            </a:r>
            <a:endParaRPr lang="en-US" sz="2400" dirty="0">
              <a:effectLst/>
              <a:latin typeface="Bookman Old Style" panose="020506040505050202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400" b="1" i="1" dirty="0" smtClean="0">
                <a:effectLst/>
                <a:latin typeface="Bookman Old Style" panose="02050604050505020204" pitchFamily="18" charset="0"/>
                <a:ea typeface="Calibri" panose="020F0502020204030204" pitchFamily="34" charset="0"/>
                <a:cs typeface="Times New Roman" panose="02020603050405020304" pitchFamily="18" charset="0"/>
              </a:rPr>
              <a:t>The </a:t>
            </a:r>
            <a:r>
              <a:rPr lang="en-US" sz="2400" b="1" i="1" dirty="0" err="1">
                <a:effectLst/>
                <a:latin typeface="Bookman Old Style" panose="02050604050505020204" pitchFamily="18" charset="0"/>
                <a:ea typeface="Calibri" panose="020F0502020204030204" pitchFamily="34" charset="0"/>
                <a:cs typeface="Times New Roman" panose="02020603050405020304" pitchFamily="18" charset="0"/>
              </a:rPr>
              <a:t>Mattawamkeag</a:t>
            </a:r>
            <a:r>
              <a:rPr lang="en-US" sz="2400" b="1" i="1" dirty="0">
                <a:effectLst/>
                <a:latin typeface="Bookman Old Style" panose="02050604050505020204" pitchFamily="18" charset="0"/>
                <a:ea typeface="Calibri" panose="020F0502020204030204" pitchFamily="34" charset="0"/>
                <a:cs typeface="Times New Roman" panose="02020603050405020304" pitchFamily="18" charset="0"/>
              </a:rPr>
              <a:t> River </a:t>
            </a:r>
            <a:r>
              <a:rPr lang="en-US" sz="2400" b="1" i="1" dirty="0" smtClean="0">
                <a:effectLst/>
                <a:latin typeface="Bookman Old Style" panose="02050604050505020204" pitchFamily="18" charset="0"/>
                <a:ea typeface="Calibri" panose="020F0502020204030204" pitchFamily="34" charset="0"/>
                <a:cs typeface="Times New Roman" panose="02020603050405020304" pitchFamily="18" charset="0"/>
              </a:rPr>
              <a:t>Lowlands </a:t>
            </a:r>
            <a:endParaRPr lang="en-US" sz="2400" b="1" i="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3444083"/>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3407" y="160737"/>
            <a:ext cx="8239125" cy="830997"/>
          </a:xfrm>
          <a:prstGeom prst="rect">
            <a:avLst/>
          </a:prstGeom>
          <a:noFill/>
        </p:spPr>
        <p:txBody>
          <a:bodyPr wrap="square" rtlCol="0">
            <a:spAutoFit/>
          </a:bodyPr>
          <a:lstStyle/>
          <a:p>
            <a:pPr algn="ctr"/>
            <a:r>
              <a:rPr lang="en-US" sz="2400" b="1" dirty="0" smtClean="0">
                <a:latin typeface="Bookman Old Style" panose="02050604050505020204" pitchFamily="18" charset="0"/>
              </a:rPr>
              <a:t>THE BEGINNINGS – 35,000 </a:t>
            </a:r>
            <a:r>
              <a:rPr lang="en-US" sz="2400" b="1" dirty="0" smtClean="0">
                <a:latin typeface="Bookman Old Style" panose="02050604050505020204" pitchFamily="18" charset="0"/>
              </a:rPr>
              <a:t>ACRES</a:t>
            </a:r>
          </a:p>
          <a:p>
            <a:pPr algn="ctr"/>
            <a:r>
              <a:rPr lang="en-US" sz="2400" b="1" dirty="0" smtClean="0">
                <a:latin typeface="Bookman Old Style" panose="02050604050505020204" pitchFamily="18" charset="0"/>
              </a:rPr>
              <a:t>Monument “One” and the Farmlands of Aroostook</a:t>
            </a:r>
            <a:endParaRPr lang="en-US" sz="2400" b="1" dirty="0">
              <a:latin typeface="Bookman Old Style" panose="02050604050505020204" pitchFamily="18" charset="0"/>
            </a:endParaRPr>
          </a:p>
        </p:txBody>
      </p:sp>
      <p:pic>
        <p:nvPicPr>
          <p:cNvPr id="7" name="Picture 6"/>
          <p:cNvPicPr>
            <a:picLocks noChangeAspect="1"/>
          </p:cNvPicPr>
          <p:nvPr/>
        </p:nvPicPr>
        <p:blipFill>
          <a:blip r:embed="rId2"/>
          <a:stretch>
            <a:fillRect/>
          </a:stretch>
        </p:blipFill>
        <p:spPr>
          <a:xfrm>
            <a:off x="423407" y="991734"/>
            <a:ext cx="8239125" cy="5629275"/>
          </a:xfrm>
          <a:prstGeom prst="rect">
            <a:avLst/>
          </a:prstGeom>
        </p:spPr>
      </p:pic>
      <p:sp>
        <p:nvSpPr>
          <p:cNvPr id="2" name="Slide Number Placeholder 1"/>
          <p:cNvSpPr>
            <a:spLocks noGrp="1"/>
          </p:cNvSpPr>
          <p:nvPr>
            <p:ph type="sldNum" sz="quarter" idx="12"/>
          </p:nvPr>
        </p:nvSpPr>
        <p:spPr/>
        <p:txBody>
          <a:bodyPr/>
          <a:lstStyle/>
          <a:p>
            <a:fld id="{C2B486A0-8D3D-44AF-B079-3CF0EFF6AB78}" type="slidenum">
              <a:rPr lang="en-US" smtClean="0"/>
              <a:t>26</a:t>
            </a:fld>
            <a:endParaRPr lang="en-US" dirty="0"/>
          </a:p>
        </p:txBody>
      </p:sp>
    </p:spTree>
    <p:extLst>
      <p:ext uri="{BB962C8B-B14F-4D97-AF65-F5344CB8AC3E}">
        <p14:creationId xmlns:p14="http://schemas.microsoft.com/office/powerpoint/2010/main" val="855788318"/>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2B486A0-8D3D-44AF-B079-3CF0EFF6AB78}" type="slidenum">
              <a:rPr lang="en-US" smtClean="0"/>
              <a:t>27</a:t>
            </a:fld>
            <a:endParaRPr lang="en-US" dirty="0"/>
          </a:p>
        </p:txBody>
      </p:sp>
      <p:pic>
        <p:nvPicPr>
          <p:cNvPr id="3" name="Picture 2"/>
          <p:cNvPicPr>
            <a:picLocks noChangeAspect="1"/>
          </p:cNvPicPr>
          <p:nvPr/>
        </p:nvPicPr>
        <p:blipFill>
          <a:blip r:embed="rId2"/>
          <a:stretch>
            <a:fillRect/>
          </a:stretch>
        </p:blipFill>
        <p:spPr>
          <a:xfrm>
            <a:off x="232228" y="1459024"/>
            <a:ext cx="8723086" cy="4897327"/>
          </a:xfrm>
          <a:prstGeom prst="rect">
            <a:avLst/>
          </a:prstGeom>
        </p:spPr>
      </p:pic>
      <p:sp>
        <p:nvSpPr>
          <p:cNvPr id="4" name="TextBox 3"/>
          <p:cNvSpPr txBox="1"/>
          <p:nvPr/>
        </p:nvSpPr>
        <p:spPr>
          <a:xfrm>
            <a:off x="638629" y="319315"/>
            <a:ext cx="7876721" cy="830997"/>
          </a:xfrm>
          <a:prstGeom prst="rect">
            <a:avLst/>
          </a:prstGeom>
          <a:noFill/>
        </p:spPr>
        <p:txBody>
          <a:bodyPr wrap="square" rtlCol="0">
            <a:spAutoFit/>
          </a:bodyPr>
          <a:lstStyle/>
          <a:p>
            <a:pPr algn="ctr"/>
            <a:r>
              <a:rPr lang="en-US" sz="2400" b="1" dirty="0" smtClean="0">
                <a:latin typeface="Bookman Old Style" panose="02050604050505020204" pitchFamily="18" charset="0"/>
              </a:rPr>
              <a:t>THE MILLION DOLLAR VIEW – </a:t>
            </a:r>
            <a:r>
              <a:rPr lang="en-US" sz="2400" b="1" dirty="0" smtClean="0">
                <a:latin typeface="Bookman Old Style" panose="02050604050505020204" pitchFamily="18" charset="0"/>
              </a:rPr>
              <a:t>100,000 ACRES </a:t>
            </a:r>
            <a:r>
              <a:rPr lang="en-US" sz="2400" b="1" i="1" dirty="0" smtClean="0">
                <a:latin typeface="Bookman Old Style" panose="02050604050505020204" pitchFamily="18" charset="0"/>
              </a:rPr>
              <a:t>Upper </a:t>
            </a:r>
            <a:r>
              <a:rPr lang="en-US" sz="2400" b="1" i="1" dirty="0" smtClean="0">
                <a:latin typeface="Bookman Old Style" panose="02050604050505020204" pitchFamily="18" charset="0"/>
              </a:rPr>
              <a:t>Saint Croix River Lakes &amp; </a:t>
            </a:r>
            <a:r>
              <a:rPr lang="en-US" sz="2400" b="1" i="1" dirty="0" smtClean="0">
                <a:latin typeface="Bookman Old Style" panose="02050604050505020204" pitchFamily="18" charset="0"/>
              </a:rPr>
              <a:t>Highlands</a:t>
            </a:r>
            <a:endParaRPr lang="en-US" sz="2400" b="1" i="1" dirty="0">
              <a:latin typeface="Bookman Old Style" panose="02050604050505020204" pitchFamily="18" charset="0"/>
            </a:endParaRPr>
          </a:p>
        </p:txBody>
      </p:sp>
    </p:spTree>
    <p:extLst>
      <p:ext uri="{BB962C8B-B14F-4D97-AF65-F5344CB8AC3E}">
        <p14:creationId xmlns:p14="http://schemas.microsoft.com/office/powerpoint/2010/main" val="1328698287"/>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2B486A0-8D3D-44AF-B079-3CF0EFF6AB78}" type="slidenum">
              <a:rPr lang="en-US" smtClean="0"/>
              <a:t>28</a:t>
            </a:fld>
            <a:endParaRPr lang="en-US" dirty="0"/>
          </a:p>
        </p:txBody>
      </p:sp>
      <p:sp>
        <p:nvSpPr>
          <p:cNvPr id="4" name="Text Box 6"/>
          <p:cNvSpPr txBox="1"/>
          <p:nvPr/>
        </p:nvSpPr>
        <p:spPr>
          <a:xfrm>
            <a:off x="237218" y="116627"/>
            <a:ext cx="8636000" cy="1074057"/>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0"/>
              </a:spcAft>
            </a:pPr>
            <a:r>
              <a:rPr lang="en-US" sz="2400" b="1" dirty="0" smtClean="0">
                <a:effectLst/>
                <a:latin typeface="Bookman Old Style" panose="02050604050505020204" pitchFamily="18" charset="0"/>
                <a:ea typeface="Calibri" panose="020F0502020204030204" pitchFamily="34" charset="0"/>
                <a:cs typeface="Times New Roman" panose="02020603050405020304" pitchFamily="18" charset="0"/>
              </a:rPr>
              <a:t>THE BASKAHEGAN VALLEY – 135,000 ACRES </a:t>
            </a:r>
            <a:r>
              <a:rPr lang="en-US" sz="2400" dirty="0" smtClean="0">
                <a:latin typeface="Bookman Old Style" panose="02050604050505020204" pitchFamily="18" charset="0"/>
                <a:ea typeface="Calibri" panose="020F0502020204030204" pitchFamily="34" charset="0"/>
                <a:cs typeface="Times New Roman" panose="02020603050405020304" pitchFamily="18" charset="0"/>
              </a:rPr>
              <a:t> </a:t>
            </a:r>
            <a:r>
              <a:rPr lang="en-US" b="1" dirty="0" smtClean="0">
                <a:effectLst/>
                <a:latin typeface="Bookman Old Style" panose="02050604050505020204" pitchFamily="18" charset="0"/>
                <a:ea typeface="Calibri" panose="020F0502020204030204" pitchFamily="34" charset="0"/>
                <a:cs typeface="Times New Roman" panose="02020603050405020304" pitchFamily="18" charset="0"/>
              </a:rPr>
              <a:t>Cultural</a:t>
            </a:r>
            <a:r>
              <a:rPr lang="en-US" b="1" dirty="0">
                <a:effectLst/>
                <a:latin typeface="Bookman Old Style" panose="02050604050505020204" pitchFamily="18" charset="0"/>
                <a:ea typeface="Calibri" panose="020F0502020204030204" pitchFamily="34" charset="0"/>
                <a:cs typeface="Times New Roman" panose="02020603050405020304" pitchFamily="18" charset="0"/>
              </a:rPr>
              <a:t>, Historic, Business, Educational, Medical &amp; Entrepreneurial Center of the </a:t>
            </a:r>
            <a:r>
              <a:rPr lang="en-US" b="1" dirty="0" smtClean="0">
                <a:effectLst/>
                <a:latin typeface="Bookman Old Style" panose="02050604050505020204" pitchFamily="18" charset="0"/>
                <a:ea typeface="Calibri" panose="020F0502020204030204" pitchFamily="34" charset="0"/>
                <a:cs typeface="Times New Roman" panose="02020603050405020304" pitchFamily="18" charset="0"/>
              </a:rPr>
              <a:t>Region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lum contrast="12000"/>
          </a:blip>
          <a:stretch>
            <a:fillRect/>
          </a:stretch>
        </p:blipFill>
        <p:spPr>
          <a:xfrm>
            <a:off x="602343" y="1110812"/>
            <a:ext cx="7905750" cy="5245539"/>
          </a:xfrm>
          <a:prstGeom prst="rect">
            <a:avLst/>
          </a:prstGeom>
          <a:ln w="22225">
            <a:solidFill>
              <a:schemeClr val="tx1"/>
            </a:solidFill>
          </a:ln>
        </p:spPr>
      </p:pic>
    </p:spTree>
    <p:extLst>
      <p:ext uri="{BB962C8B-B14F-4D97-AF65-F5344CB8AC3E}">
        <p14:creationId xmlns:p14="http://schemas.microsoft.com/office/powerpoint/2010/main" val="4032566435"/>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2B486A0-8D3D-44AF-B079-3CF0EFF6AB78}" type="slidenum">
              <a:rPr lang="en-US" smtClean="0"/>
              <a:t>29</a:t>
            </a:fld>
            <a:endParaRPr lang="en-US" dirty="0"/>
          </a:p>
        </p:txBody>
      </p:sp>
      <p:pic>
        <p:nvPicPr>
          <p:cNvPr id="3" name="Picture 2"/>
          <p:cNvPicPr>
            <a:picLocks noChangeAspect="1"/>
          </p:cNvPicPr>
          <p:nvPr/>
        </p:nvPicPr>
        <p:blipFill>
          <a:blip r:embed="rId2"/>
          <a:stretch>
            <a:fillRect/>
          </a:stretch>
        </p:blipFill>
        <p:spPr>
          <a:xfrm>
            <a:off x="408186" y="1585984"/>
            <a:ext cx="8343928" cy="4770367"/>
          </a:xfrm>
          <a:prstGeom prst="rect">
            <a:avLst/>
          </a:prstGeom>
          <a:ln w="22225">
            <a:solidFill>
              <a:schemeClr val="tx1"/>
            </a:solidFill>
          </a:ln>
        </p:spPr>
      </p:pic>
      <p:sp>
        <p:nvSpPr>
          <p:cNvPr id="4" name="Text Box 7"/>
          <p:cNvSpPr txBox="1"/>
          <p:nvPr/>
        </p:nvSpPr>
        <p:spPr>
          <a:xfrm>
            <a:off x="174171" y="291404"/>
            <a:ext cx="8577943" cy="1130996"/>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0"/>
              </a:spcAft>
            </a:pPr>
            <a:r>
              <a:rPr lang="en-US" sz="2400" b="1" dirty="0" smtClean="0">
                <a:effectLst/>
                <a:latin typeface="Bookman Old Style" panose="02050604050505020204" pitchFamily="18" charset="0"/>
                <a:ea typeface="Calibri" panose="020F0502020204030204" pitchFamily="34" charset="0"/>
                <a:cs typeface="Times New Roman" panose="02020603050405020304" pitchFamily="18" charset="0"/>
              </a:rPr>
              <a:t>TOMAH COUNTRY – 30,000 ACRES</a:t>
            </a:r>
          </a:p>
          <a:p>
            <a:pPr marL="0" marR="0" algn="ctr">
              <a:lnSpc>
                <a:spcPct val="107000"/>
              </a:lnSpc>
              <a:spcBef>
                <a:spcPts val="0"/>
              </a:spcBef>
              <a:spcAft>
                <a:spcPts val="0"/>
              </a:spcAft>
            </a:pPr>
            <a:r>
              <a:rPr lang="en-US" sz="2000" b="1" i="1" dirty="0" smtClean="0">
                <a:effectLst/>
                <a:latin typeface="Bookman Old Style" panose="02050604050505020204" pitchFamily="18" charset="0"/>
                <a:ea typeface="Calibri" panose="020F0502020204030204" pitchFamily="34" charset="0"/>
                <a:cs typeface="Times New Roman" panose="02020603050405020304" pitchFamily="18" charset="0"/>
              </a:rPr>
              <a:t>Connection </a:t>
            </a:r>
            <a:r>
              <a:rPr lang="en-US" sz="2000" b="1" i="1" dirty="0">
                <a:effectLst/>
                <a:latin typeface="Bookman Old Style" panose="02050604050505020204" pitchFamily="18" charset="0"/>
                <a:ea typeface="Calibri" panose="020F0502020204030204" pitchFamily="34" charset="0"/>
                <a:cs typeface="Times New Roman" panose="02020603050405020304" pitchFamily="18" charset="0"/>
              </a:rPr>
              <a:t>to </a:t>
            </a:r>
            <a:r>
              <a:rPr lang="en-US" sz="2000" b="1" i="1" dirty="0" smtClean="0">
                <a:latin typeface="Bookman Old Style" panose="02050604050505020204" pitchFamily="18" charset="0"/>
                <a:ea typeface="Calibri" panose="020F0502020204030204" pitchFamily="34" charset="0"/>
                <a:cs typeface="Times New Roman" panose="02020603050405020304" pitchFamily="18" charset="0"/>
              </a:rPr>
              <a:t>the Communities of Route 6 &amp; </a:t>
            </a:r>
            <a:r>
              <a:rPr lang="en-US" sz="2000" b="1" i="1" dirty="0" smtClean="0">
                <a:effectLst/>
                <a:latin typeface="Bookman Old Style" panose="02050604050505020204" pitchFamily="18" charset="0"/>
                <a:ea typeface="Calibri" panose="020F0502020204030204" pitchFamily="34" charset="0"/>
                <a:cs typeface="Times New Roman" panose="02020603050405020304" pitchFamily="18" charset="0"/>
              </a:rPr>
              <a:t>Lower </a:t>
            </a:r>
            <a:r>
              <a:rPr lang="en-US" sz="2000" b="1" i="1" dirty="0">
                <a:effectLst/>
                <a:latin typeface="Bookman Old Style" panose="02050604050505020204" pitchFamily="18" charset="0"/>
                <a:ea typeface="Calibri" panose="020F0502020204030204" pitchFamily="34" charset="0"/>
                <a:cs typeface="Times New Roman" panose="02020603050405020304" pitchFamily="18" charset="0"/>
              </a:rPr>
              <a:t>Washington </a:t>
            </a:r>
            <a:r>
              <a:rPr lang="en-US" sz="2000" b="1" i="1" dirty="0" smtClean="0">
                <a:effectLst/>
                <a:latin typeface="Bookman Old Style" panose="02050604050505020204" pitchFamily="18" charset="0"/>
                <a:ea typeface="Calibri" panose="020F0502020204030204" pitchFamily="34" charset="0"/>
                <a:cs typeface="Times New Roman" panose="02020603050405020304" pitchFamily="18" charset="0"/>
              </a:rPr>
              <a:t>County</a:t>
            </a:r>
            <a:endParaRPr lang="en-US" sz="2000" i="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7508158"/>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0113" y="159658"/>
            <a:ext cx="8331200" cy="1077218"/>
          </a:xfrm>
          <a:prstGeom prst="rect">
            <a:avLst/>
          </a:prstGeom>
          <a:noFill/>
        </p:spPr>
        <p:txBody>
          <a:bodyPr wrap="square" rtlCol="0">
            <a:spAutoFit/>
          </a:bodyPr>
          <a:lstStyle/>
          <a:p>
            <a:pPr algn="ctr"/>
            <a:r>
              <a:rPr lang="en-US" sz="3200" b="1" dirty="0" smtClean="0">
                <a:latin typeface="Bookman Old Style" panose="02050604050505020204" pitchFamily="18" charset="0"/>
              </a:rPr>
              <a:t>THE FUTURE OF THE GREATER EAST GRAND REGION </a:t>
            </a:r>
            <a:endParaRPr lang="en-US" sz="3200" b="1" dirty="0">
              <a:latin typeface="Bookman Old Style" panose="02050604050505020204" pitchFamily="18" charset="0"/>
            </a:endParaRPr>
          </a:p>
        </p:txBody>
      </p:sp>
      <p:sp>
        <p:nvSpPr>
          <p:cNvPr id="6" name="Rectangle 5"/>
          <p:cNvSpPr/>
          <p:nvPr/>
        </p:nvSpPr>
        <p:spPr>
          <a:xfrm>
            <a:off x="304799" y="1236876"/>
            <a:ext cx="8461827" cy="5105372"/>
          </a:xfrm>
          <a:prstGeom prst="rect">
            <a:avLst/>
          </a:prstGeom>
          <a:solidFill>
            <a:schemeClr val="accent2">
              <a:lumMod val="20000"/>
              <a:lumOff val="80000"/>
            </a:schemeClr>
          </a:solidFill>
          <a:ln w="19050">
            <a:solidFill>
              <a:schemeClr val="tx1"/>
            </a:solidFill>
          </a:ln>
        </p:spPr>
        <p:txBody>
          <a:bodyPr wrap="square">
            <a:spAutoFit/>
          </a:bodyPr>
          <a:lstStyle/>
          <a:p>
            <a:pPr>
              <a:lnSpc>
                <a:spcPct val="107000"/>
              </a:lnSpc>
              <a:spcAft>
                <a:spcPts val="800"/>
              </a:spcAft>
            </a:pPr>
            <a:r>
              <a:rPr lang="en-US" sz="2800" dirty="0" smtClean="0">
                <a:latin typeface="Bookman Old Style" panose="02050604050505020204" pitchFamily="18" charset="0"/>
                <a:ea typeface="Calibri" panose="020F0502020204030204" pitchFamily="34" charset="0"/>
                <a:cs typeface="Times New Roman" panose="02020603050405020304" pitchFamily="18" charset="0"/>
              </a:rPr>
              <a:t>“Research </a:t>
            </a:r>
            <a:r>
              <a:rPr lang="en-US" sz="2800" dirty="0">
                <a:latin typeface="Bookman Old Style" panose="02050604050505020204" pitchFamily="18" charset="0"/>
                <a:ea typeface="Calibri" panose="020F0502020204030204" pitchFamily="34" charset="0"/>
                <a:cs typeface="Times New Roman" panose="02020603050405020304" pitchFamily="18" charset="0"/>
              </a:rPr>
              <a:t>shows 37% of millennials want to live in cities, 36% in suburbs and </a:t>
            </a:r>
            <a:r>
              <a:rPr lang="en-US" sz="2800" b="1" u="sng" dirty="0">
                <a:latin typeface="Bookman Old Style" panose="02050604050505020204" pitchFamily="18" charset="0"/>
                <a:ea typeface="Calibri" panose="020F0502020204030204" pitchFamily="34" charset="0"/>
                <a:cs typeface="Times New Roman" panose="02020603050405020304" pitchFamily="18" charset="0"/>
              </a:rPr>
              <a:t>26% in small towns or rural areas.  </a:t>
            </a:r>
            <a:r>
              <a:rPr lang="en-US" sz="2800" dirty="0">
                <a:latin typeface="Bookman Old Style" panose="02050604050505020204" pitchFamily="18" charset="0"/>
                <a:ea typeface="Calibri" panose="020F0502020204030204" pitchFamily="34" charset="0"/>
                <a:cs typeface="Times New Roman" panose="02020603050405020304" pitchFamily="18" charset="0"/>
              </a:rPr>
              <a:t>Included in the 26% are those that leave and wish to move back – but small </a:t>
            </a:r>
            <a:r>
              <a:rPr lang="en-US" sz="2800" dirty="0" smtClean="0">
                <a:latin typeface="Bookman Old Style" panose="02050604050505020204" pitchFamily="18" charset="0"/>
                <a:ea typeface="Calibri" panose="020F0502020204030204" pitchFamily="34" charset="0"/>
                <a:cs typeface="Times New Roman" panose="02020603050405020304" pitchFamily="18" charset="0"/>
              </a:rPr>
              <a:t>towns </a:t>
            </a:r>
            <a:r>
              <a:rPr lang="en-US" sz="2800" dirty="0">
                <a:latin typeface="Bookman Old Style" panose="02050604050505020204" pitchFamily="18" charset="0"/>
                <a:ea typeface="Calibri" panose="020F0502020204030204" pitchFamily="34" charset="0"/>
                <a:cs typeface="Times New Roman" panose="02020603050405020304" pitchFamily="18" charset="0"/>
              </a:rPr>
              <a:t>must do some work to recruit and retain them</a:t>
            </a:r>
            <a:r>
              <a:rPr lang="en-US" sz="2800" dirty="0" smtClean="0">
                <a:latin typeface="Bookman Old Style" panose="02050604050505020204" pitchFamily="18" charset="0"/>
                <a:ea typeface="Calibri" panose="020F0502020204030204" pitchFamily="34" charset="0"/>
                <a:cs typeface="Times New Roman" panose="02020603050405020304" pitchFamily="18" charset="0"/>
              </a:rPr>
              <a:t>.” </a:t>
            </a:r>
            <a:r>
              <a:rPr lang="en-US" sz="2400" i="1" dirty="0" smtClean="0">
                <a:latin typeface="Bookman Old Style" panose="02050604050505020204" pitchFamily="18" charset="0"/>
                <a:ea typeface="Calibri" panose="020F0502020204030204" pitchFamily="34" charset="0"/>
                <a:cs typeface="Times New Roman" panose="02020603050405020304" pitchFamily="18" charset="0"/>
              </a:rPr>
              <a:t>(There are great examples of youth from our area who fall into this category) </a:t>
            </a:r>
          </a:p>
          <a:p>
            <a:pPr>
              <a:lnSpc>
                <a:spcPct val="107000"/>
              </a:lnSpc>
              <a:spcAft>
                <a:spcPts val="800"/>
              </a:spcAft>
            </a:pPr>
            <a:r>
              <a:rPr lang="en-US" sz="2400" dirty="0" smtClean="0">
                <a:latin typeface="Bookman Old Style" panose="02050604050505020204" pitchFamily="18" charset="0"/>
                <a:ea typeface="Calibri" panose="020F0502020204030204" pitchFamily="34" charset="0"/>
                <a:cs typeface="Times New Roman" panose="02020603050405020304" pitchFamily="18" charset="0"/>
              </a:rPr>
              <a:t>See strategies </a:t>
            </a:r>
            <a:r>
              <a:rPr lang="en-US" sz="2400" dirty="0">
                <a:latin typeface="Bookman Old Style" panose="02050604050505020204" pitchFamily="18" charset="0"/>
                <a:ea typeface="Calibri" panose="020F0502020204030204" pitchFamily="34" charset="0"/>
                <a:cs typeface="Times New Roman" panose="02020603050405020304" pitchFamily="18" charset="0"/>
              </a:rPr>
              <a:t>to attract and retain young </a:t>
            </a:r>
            <a:r>
              <a:rPr lang="en-US" sz="2400" dirty="0" smtClean="0">
                <a:latin typeface="Bookman Old Style" panose="02050604050505020204" pitchFamily="18" charset="0"/>
                <a:ea typeface="Calibri" panose="020F0502020204030204" pitchFamily="34" charset="0"/>
                <a:cs typeface="Times New Roman" panose="02020603050405020304" pitchFamily="18" charset="0"/>
              </a:rPr>
              <a:t>residents by Schroeder, Director of Youth Engagement at the Center for Rural Entrepreneurship in Lincoln, Nebraska.</a:t>
            </a:r>
          </a:p>
          <a:p>
            <a:pPr>
              <a:lnSpc>
                <a:spcPct val="107000"/>
              </a:lnSpc>
              <a:spcAft>
                <a:spcPts val="800"/>
              </a:spcAft>
            </a:pPr>
            <a:r>
              <a:rPr lang="en-US" sz="2800" b="1" dirty="0" smtClean="0">
                <a:latin typeface="Bookman Old Style" panose="02050604050505020204" pitchFamily="18" charset="0"/>
                <a:ea typeface="Calibri" panose="020F0502020204030204" pitchFamily="34" charset="0"/>
                <a:cs typeface="Times New Roman" panose="02020603050405020304" pitchFamily="18" charset="0"/>
              </a:rPr>
              <a:t>Next </a:t>
            </a:r>
            <a:r>
              <a:rPr lang="en-US" sz="2800" b="1" dirty="0" smtClean="0">
                <a:latin typeface="Bookman Old Style" panose="02050604050505020204" pitchFamily="18" charset="0"/>
                <a:ea typeface="Calibri" panose="020F0502020204030204" pitchFamily="34" charset="0"/>
                <a:cs typeface="Times New Roman" panose="02020603050405020304" pitchFamily="18" charset="0"/>
              </a:rPr>
              <a:t>Slide </a:t>
            </a:r>
            <a:endParaRPr lang="en-US" sz="28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C2B486A0-8D3D-44AF-B079-3CF0EFF6AB78}" type="slidenum">
              <a:rPr lang="en-US" smtClean="0"/>
              <a:t>3</a:t>
            </a:fld>
            <a:endParaRPr lang="en-US" dirty="0"/>
          </a:p>
        </p:txBody>
      </p:sp>
    </p:spTree>
    <p:extLst>
      <p:ext uri="{BB962C8B-B14F-4D97-AF65-F5344CB8AC3E}">
        <p14:creationId xmlns:p14="http://schemas.microsoft.com/office/powerpoint/2010/main" val="2139418765"/>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8171" y="160178"/>
            <a:ext cx="8331200" cy="954107"/>
          </a:xfrm>
          <a:prstGeom prst="rect">
            <a:avLst/>
          </a:prstGeom>
          <a:noFill/>
        </p:spPr>
        <p:txBody>
          <a:bodyPr wrap="square" rtlCol="0">
            <a:spAutoFit/>
          </a:bodyPr>
          <a:lstStyle/>
          <a:p>
            <a:pPr algn="ctr"/>
            <a:r>
              <a:rPr lang="en-US" sz="2800" b="1" dirty="0" smtClean="0">
                <a:latin typeface="Bookman Old Style" panose="02050604050505020204" pitchFamily="18" charset="0"/>
              </a:rPr>
              <a:t>THE FUTURE OF THE GREATER EAST GRAND REGION </a:t>
            </a:r>
            <a:endParaRPr lang="en-US" sz="2800" b="1" dirty="0">
              <a:latin typeface="Bookman Old Style" panose="02050604050505020204" pitchFamily="18" charset="0"/>
            </a:endParaRPr>
          </a:p>
        </p:txBody>
      </p:sp>
      <p:sp>
        <p:nvSpPr>
          <p:cNvPr id="3" name="TextBox 2"/>
          <p:cNvSpPr txBox="1"/>
          <p:nvPr/>
        </p:nvSpPr>
        <p:spPr>
          <a:xfrm>
            <a:off x="261257" y="1114285"/>
            <a:ext cx="8606971" cy="1015663"/>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The next slide shows how the PA Wilds model might be used to create a vision for the Greater East Grand Region.  </a:t>
            </a:r>
            <a:r>
              <a:rPr lang="en-US" sz="2000" dirty="0" smtClean="0">
                <a:latin typeface="Arial" panose="020B0604020202020204" pitchFamily="34" charset="0"/>
                <a:cs typeface="Arial" panose="020B0604020202020204" pitchFamily="34" charset="0"/>
              </a:rPr>
              <a:t>The following lists some of the very </a:t>
            </a:r>
            <a:r>
              <a:rPr lang="en-US" sz="2000" dirty="0" smtClean="0">
                <a:latin typeface="Arial" panose="020B0604020202020204" pitchFamily="34" charset="0"/>
                <a:cs typeface="Arial" panose="020B0604020202020204" pitchFamily="34" charset="0"/>
              </a:rPr>
              <a:t>major differences along with </a:t>
            </a:r>
            <a:r>
              <a:rPr lang="en-US" sz="2000" dirty="0" smtClean="0">
                <a:latin typeface="Arial" panose="020B0604020202020204" pitchFamily="34" charset="0"/>
                <a:cs typeface="Arial" panose="020B0604020202020204" pitchFamily="34" charset="0"/>
              </a:rPr>
              <a:t>similarities: EXCUSE THE PLAGIARISM</a:t>
            </a:r>
            <a:endParaRPr lang="en-US" sz="2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C2B486A0-8D3D-44AF-B079-3CF0EFF6AB78}" type="slidenum">
              <a:rPr lang="en-US" smtClean="0"/>
              <a:t>30</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694589767"/>
              </p:ext>
            </p:extLst>
          </p:nvPr>
        </p:nvGraphicFramePr>
        <p:xfrm>
          <a:off x="751113" y="2266198"/>
          <a:ext cx="7685314" cy="4077014"/>
        </p:xfrm>
        <a:graphic>
          <a:graphicData uri="http://schemas.openxmlformats.org/presentationml/2006/ole">
            <mc:AlternateContent xmlns:mc="http://schemas.openxmlformats.org/markup-compatibility/2006">
              <mc:Choice xmlns:v="urn:schemas-microsoft-com:vml" Requires="v">
                <p:oleObj spid="_x0000_s1063" name="Worksheet" r:id="rId3" imgW="6962860" imgH="3667270" progId="Excel.Sheet.12">
                  <p:embed/>
                </p:oleObj>
              </mc:Choice>
              <mc:Fallback>
                <p:oleObj name="Worksheet" r:id="rId3" imgW="6962860" imgH="3667270" progId="Excel.Sheet.12">
                  <p:embed/>
                  <p:pic>
                    <p:nvPicPr>
                      <p:cNvPr id="0" name=""/>
                      <p:cNvPicPr/>
                      <p:nvPr/>
                    </p:nvPicPr>
                    <p:blipFill>
                      <a:blip r:embed="rId4"/>
                      <a:stretch>
                        <a:fillRect/>
                      </a:stretch>
                    </p:blipFill>
                    <p:spPr>
                      <a:xfrm>
                        <a:off x="751113" y="2266198"/>
                        <a:ext cx="7685314" cy="4077014"/>
                      </a:xfrm>
                      <a:prstGeom prst="rect">
                        <a:avLst/>
                      </a:prstGeom>
                      <a:solidFill>
                        <a:schemeClr val="accent4">
                          <a:lumMod val="40000"/>
                          <a:lumOff val="60000"/>
                        </a:schemeClr>
                      </a:solidFill>
                      <a:ln w="22225">
                        <a:solidFill>
                          <a:schemeClr val="tx1"/>
                        </a:solidFill>
                      </a:ln>
                    </p:spPr>
                  </p:pic>
                </p:oleObj>
              </mc:Fallback>
            </mc:AlternateContent>
          </a:graphicData>
        </a:graphic>
      </p:graphicFrame>
    </p:spTree>
    <p:extLst>
      <p:ext uri="{BB962C8B-B14F-4D97-AF65-F5344CB8AC3E}">
        <p14:creationId xmlns:p14="http://schemas.microsoft.com/office/powerpoint/2010/main" val="707141541"/>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62857" y="0"/>
            <a:ext cx="8418286" cy="6858000"/>
          </a:xfrm>
          <a:prstGeom prst="rect">
            <a:avLst/>
          </a:prstGeom>
        </p:spPr>
      </p:pic>
      <p:sp>
        <p:nvSpPr>
          <p:cNvPr id="2" name="Slide Number Placeholder 1"/>
          <p:cNvSpPr>
            <a:spLocks noGrp="1"/>
          </p:cNvSpPr>
          <p:nvPr>
            <p:ph type="sldNum" sz="quarter" idx="12"/>
          </p:nvPr>
        </p:nvSpPr>
        <p:spPr/>
        <p:txBody>
          <a:bodyPr/>
          <a:lstStyle/>
          <a:p>
            <a:fld id="{C2B486A0-8D3D-44AF-B079-3CF0EFF6AB78}" type="slidenum">
              <a:rPr lang="en-US" smtClean="0"/>
              <a:t>31</a:t>
            </a:fld>
            <a:endParaRPr lang="en-US" dirty="0"/>
          </a:p>
        </p:txBody>
      </p:sp>
    </p:spTree>
    <p:extLst>
      <p:ext uri="{BB962C8B-B14F-4D97-AF65-F5344CB8AC3E}">
        <p14:creationId xmlns:p14="http://schemas.microsoft.com/office/powerpoint/2010/main" val="1028208662"/>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2B486A0-8D3D-44AF-B079-3CF0EFF6AB78}" type="slidenum">
              <a:rPr lang="en-US" smtClean="0"/>
              <a:t>32</a:t>
            </a:fld>
            <a:endParaRPr lang="en-US" dirty="0"/>
          </a:p>
        </p:txBody>
      </p:sp>
      <p:sp>
        <p:nvSpPr>
          <p:cNvPr id="3" name="TextBox 2"/>
          <p:cNvSpPr txBox="1"/>
          <p:nvPr/>
        </p:nvSpPr>
        <p:spPr>
          <a:xfrm>
            <a:off x="471714" y="319835"/>
            <a:ext cx="8331200" cy="954107"/>
          </a:xfrm>
          <a:prstGeom prst="rect">
            <a:avLst/>
          </a:prstGeom>
          <a:noFill/>
        </p:spPr>
        <p:txBody>
          <a:bodyPr wrap="square" rtlCol="0">
            <a:spAutoFit/>
          </a:bodyPr>
          <a:lstStyle/>
          <a:p>
            <a:pPr algn="ctr"/>
            <a:r>
              <a:rPr lang="en-US" sz="2800" b="1" dirty="0" smtClean="0">
                <a:latin typeface="Bookman Old Style" panose="02050604050505020204" pitchFamily="18" charset="0"/>
              </a:rPr>
              <a:t>THE FUTURE OF THE GREATER EAST GRAND REGION </a:t>
            </a:r>
            <a:endParaRPr lang="en-US" sz="2800" b="1" dirty="0">
              <a:latin typeface="Bookman Old Style" panose="02050604050505020204" pitchFamily="18" charset="0"/>
            </a:endParaRPr>
          </a:p>
        </p:txBody>
      </p:sp>
      <p:sp>
        <p:nvSpPr>
          <p:cNvPr id="4" name="TextBox 3"/>
          <p:cNvSpPr txBox="1"/>
          <p:nvPr/>
        </p:nvSpPr>
        <p:spPr>
          <a:xfrm>
            <a:off x="725714" y="1669143"/>
            <a:ext cx="7789636" cy="3539430"/>
          </a:xfrm>
          <a:prstGeom prst="rect">
            <a:avLst/>
          </a:prstGeom>
          <a:solidFill>
            <a:schemeClr val="accent4">
              <a:lumMod val="40000"/>
              <a:lumOff val="60000"/>
            </a:schemeClr>
          </a:solidFill>
          <a:ln w="19050">
            <a:solidFill>
              <a:schemeClr val="tx1"/>
            </a:solidFill>
          </a:ln>
        </p:spPr>
        <p:txBody>
          <a:bodyPr wrap="square" rtlCol="0">
            <a:spAutoFit/>
          </a:bodyPr>
          <a:lstStyle/>
          <a:p>
            <a:r>
              <a:rPr lang="en-US" sz="3200" dirty="0" smtClean="0">
                <a:latin typeface="Bookman Old Style" panose="02050604050505020204" pitchFamily="18" charset="0"/>
              </a:rPr>
              <a:t>Does any of this make sense </a:t>
            </a:r>
            <a:r>
              <a:rPr lang="en-US" sz="3200" dirty="0" smtClean="0">
                <a:latin typeface="Bookman Old Style" panose="02050604050505020204" pitchFamily="18" charset="0"/>
              </a:rPr>
              <a:t>and/or have application toward a developing a vision for </a:t>
            </a:r>
            <a:r>
              <a:rPr lang="en-US" sz="3200" dirty="0" smtClean="0">
                <a:latin typeface="Bookman Old Style" panose="02050604050505020204" pitchFamily="18" charset="0"/>
              </a:rPr>
              <a:t>the future </a:t>
            </a:r>
            <a:r>
              <a:rPr lang="en-US" sz="3200" dirty="0" smtClean="0">
                <a:latin typeface="Bookman Old Style" panose="02050604050505020204" pitchFamily="18" charset="0"/>
              </a:rPr>
              <a:t>for </a:t>
            </a:r>
            <a:r>
              <a:rPr lang="en-US" sz="3200" dirty="0" smtClean="0">
                <a:latin typeface="Bookman Old Style" panose="02050604050505020204" pitchFamily="18" charset="0"/>
              </a:rPr>
              <a:t>our Region? </a:t>
            </a:r>
            <a:endParaRPr lang="en-US" sz="3200" dirty="0" smtClean="0">
              <a:latin typeface="Bookman Old Style" panose="02050604050505020204" pitchFamily="18" charset="0"/>
            </a:endParaRPr>
          </a:p>
          <a:p>
            <a:endParaRPr lang="en-US" sz="3200" dirty="0">
              <a:latin typeface="Bookman Old Style" panose="02050604050505020204" pitchFamily="18" charset="0"/>
            </a:endParaRPr>
          </a:p>
          <a:p>
            <a:pPr algn="ctr"/>
            <a:r>
              <a:rPr lang="en-US" sz="3200" dirty="0" smtClean="0">
                <a:latin typeface="Bookman Old Style" panose="02050604050505020204" pitchFamily="18" charset="0"/>
              </a:rPr>
              <a:t>See draft expanded descriptions </a:t>
            </a:r>
            <a:r>
              <a:rPr lang="en-US" sz="3200" dirty="0" smtClean="0">
                <a:latin typeface="Bookman Old Style" panose="02050604050505020204" pitchFamily="18" charset="0"/>
              </a:rPr>
              <a:t>of community </a:t>
            </a:r>
            <a:r>
              <a:rPr lang="en-US" sz="3200" dirty="0" smtClean="0">
                <a:latin typeface="Bookman Old Style" panose="02050604050505020204" pitchFamily="18" charset="0"/>
              </a:rPr>
              <a:t>areas</a:t>
            </a:r>
            <a:r>
              <a:rPr lang="en-US" sz="3200" dirty="0">
                <a:latin typeface="Bookman Old Style" panose="02050604050505020204" pitchFamily="18" charset="0"/>
              </a:rPr>
              <a:t> </a:t>
            </a:r>
            <a:r>
              <a:rPr lang="en-US" sz="3200" dirty="0" smtClean="0">
                <a:latin typeface="Bookman Old Style" panose="02050604050505020204" pitchFamily="18" charset="0"/>
              </a:rPr>
              <a:t>under separate cover. </a:t>
            </a:r>
            <a:r>
              <a:rPr lang="en-US" sz="3200" dirty="0" smtClean="0">
                <a:latin typeface="Bookman Old Style" panose="02050604050505020204" pitchFamily="18" charset="0"/>
              </a:rPr>
              <a:t> </a:t>
            </a:r>
            <a:endParaRPr lang="en-US" sz="3200" dirty="0">
              <a:latin typeface="Bookman Old Style" panose="02050604050505020204" pitchFamily="18" charset="0"/>
            </a:endParaRPr>
          </a:p>
        </p:txBody>
      </p:sp>
    </p:spTree>
    <p:extLst>
      <p:ext uri="{BB962C8B-B14F-4D97-AF65-F5344CB8AC3E}">
        <p14:creationId xmlns:p14="http://schemas.microsoft.com/office/powerpoint/2010/main" val="3528817429"/>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286" y="145143"/>
            <a:ext cx="8331200" cy="1077218"/>
          </a:xfrm>
          <a:prstGeom prst="rect">
            <a:avLst/>
          </a:prstGeom>
          <a:noFill/>
        </p:spPr>
        <p:txBody>
          <a:bodyPr wrap="square" rtlCol="0">
            <a:spAutoFit/>
          </a:bodyPr>
          <a:lstStyle/>
          <a:p>
            <a:pPr algn="ctr"/>
            <a:r>
              <a:rPr lang="en-US" sz="3200" b="1" dirty="0" smtClean="0">
                <a:latin typeface="Bookman Old Style" panose="02050604050505020204" pitchFamily="18" charset="0"/>
              </a:rPr>
              <a:t>THE FUTURE OF THE GREATER EAST GRAND REGION </a:t>
            </a:r>
            <a:endParaRPr lang="en-US" sz="3200" b="1" dirty="0">
              <a:latin typeface="Bookman Old Style" panose="02050604050505020204" pitchFamily="18" charset="0"/>
            </a:endParaRPr>
          </a:p>
        </p:txBody>
      </p:sp>
      <p:sp>
        <p:nvSpPr>
          <p:cNvPr id="3" name="Rectangle 2"/>
          <p:cNvSpPr/>
          <p:nvPr/>
        </p:nvSpPr>
        <p:spPr>
          <a:xfrm>
            <a:off x="801915" y="1222361"/>
            <a:ext cx="7569200" cy="5002395"/>
          </a:xfrm>
          <a:prstGeom prst="rect">
            <a:avLst/>
          </a:prstGeom>
          <a:solidFill>
            <a:schemeClr val="accent4">
              <a:lumMod val="40000"/>
              <a:lumOff val="60000"/>
            </a:schemeClr>
          </a:solidFill>
          <a:ln w="22225">
            <a:solidFill>
              <a:schemeClr val="tx1"/>
            </a:solidFill>
          </a:ln>
        </p:spPr>
        <p:txBody>
          <a:bodyPr wrap="square">
            <a:spAutoFit/>
          </a:bodyPr>
          <a:lstStyle/>
          <a:p>
            <a:pPr>
              <a:lnSpc>
                <a:spcPct val="107000"/>
              </a:lnSpc>
              <a:spcAft>
                <a:spcPts val="800"/>
              </a:spcAft>
            </a:pPr>
            <a:r>
              <a:rPr lang="en-US" sz="2000" b="1" u="sng" dirty="0">
                <a:latin typeface="Bookman Old Style" panose="02050604050505020204" pitchFamily="18" charset="0"/>
                <a:ea typeface="Calibri" panose="020F0502020204030204" pitchFamily="34" charset="0"/>
                <a:cs typeface="Times New Roman" panose="02020603050405020304" pitchFamily="18" charset="0"/>
              </a:rPr>
              <a:t>Strategies to attract and retain young residents</a:t>
            </a:r>
            <a:r>
              <a:rPr lang="en-US" sz="2000" b="1" u="sng" dirty="0" smtClean="0">
                <a:latin typeface="Bookman Old Style" panose="02050604050505020204" pitchFamily="18" charset="0"/>
                <a:ea typeface="Calibri" panose="020F0502020204030204" pitchFamily="34" charset="0"/>
                <a:cs typeface="Times New Roman" panose="02020603050405020304" pitchFamily="18" charset="0"/>
              </a:rPr>
              <a:t>:</a:t>
            </a:r>
            <a:r>
              <a:rPr lang="en-US" sz="1400" b="1" u="sng" dirty="0">
                <a:latin typeface="Calibri" panose="020F0502020204030204" pitchFamily="34" charset="0"/>
                <a:ea typeface="Calibri" panose="020F0502020204030204" pitchFamily="34" charset="0"/>
                <a:cs typeface="Times New Roman" panose="02020603050405020304" pitchFamily="18" charset="0"/>
              </a:rPr>
              <a:t> </a:t>
            </a:r>
            <a:endParaRPr lang="en-US" sz="1400" b="1" u="sng"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600"/>
              </a:spcBef>
              <a:spcAft>
                <a:spcPts val="600"/>
              </a:spcAft>
              <a:buFont typeface="+mj-lt"/>
              <a:buAutoNum type="arabicPeriod"/>
            </a:pPr>
            <a:r>
              <a:rPr lang="en-US" sz="2400" b="1" u="sng" dirty="0" smtClean="0">
                <a:latin typeface="Arial" panose="020B0604020202020204" pitchFamily="34" charset="0"/>
                <a:ea typeface="Calibri" panose="020F0502020204030204" pitchFamily="34" charset="0"/>
                <a:cs typeface="Times New Roman" panose="02020603050405020304" pitchFamily="18" charset="0"/>
              </a:rPr>
              <a:t>High-speed internet</a:t>
            </a:r>
            <a:r>
              <a:rPr lang="en-US" b="1" u="sng" dirty="0" smtClean="0">
                <a:latin typeface="Arial" panose="020B0604020202020204" pitchFamily="34" charset="0"/>
                <a:ea typeface="Calibri" panose="020F0502020204030204" pitchFamily="34" charset="0"/>
                <a:cs typeface="Times New Roman" panose="02020603050405020304" pitchFamily="18" charset="0"/>
              </a:rPr>
              <a:t> </a:t>
            </a:r>
            <a:r>
              <a:rPr lang="en-US" dirty="0" smtClean="0">
                <a:latin typeface="Arial" panose="020B0604020202020204" pitchFamily="34" charset="0"/>
                <a:ea typeface="Calibri" panose="020F0502020204030204" pitchFamily="34" charset="0"/>
                <a:cs typeface="Times New Roman" panose="02020603050405020304" pitchFamily="18" charset="0"/>
              </a:rPr>
              <a:t>is a basic state of modern life, it enables long distance learning and online business. </a:t>
            </a: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600"/>
              </a:spcBef>
              <a:spcAft>
                <a:spcPts val="600"/>
              </a:spcAft>
              <a:buFont typeface="+mj-lt"/>
              <a:buAutoNum type="arabicPeriod"/>
            </a:pPr>
            <a:r>
              <a:rPr lang="en-US" sz="2400" b="1" u="sng" dirty="0" smtClean="0">
                <a:latin typeface="Arial" panose="020B0604020202020204" pitchFamily="34" charset="0"/>
                <a:ea typeface="Calibri" panose="020F0502020204030204" pitchFamily="34" charset="0"/>
                <a:cs typeface="Times New Roman" panose="02020603050405020304" pitchFamily="18" charset="0"/>
              </a:rPr>
              <a:t>Invest </a:t>
            </a:r>
            <a:r>
              <a:rPr lang="en-US" sz="2400" b="1" u="sng" dirty="0">
                <a:latin typeface="Arial" panose="020B0604020202020204" pitchFamily="34" charset="0"/>
                <a:ea typeface="Calibri" panose="020F0502020204030204" pitchFamily="34" charset="0"/>
                <a:cs typeface="Times New Roman" panose="02020603050405020304" pitchFamily="18" charset="0"/>
              </a:rPr>
              <a:t>in youth priorities</a:t>
            </a:r>
            <a:r>
              <a:rPr lang="en-US" dirty="0">
                <a:latin typeface="Arial" panose="020B0604020202020204" pitchFamily="34" charset="0"/>
                <a:ea typeface="Calibri" panose="020F0502020204030204" pitchFamily="34" charset="0"/>
                <a:cs typeface="Times New Roman" panose="02020603050405020304" pitchFamily="18" charset="0"/>
              </a:rPr>
              <a:t>. Millennials value socialization so it’s important for rural communities to create “third </a:t>
            </a:r>
            <a:r>
              <a:rPr lang="en-US" dirty="0" smtClean="0">
                <a:latin typeface="Arial" panose="020B0604020202020204" pitchFamily="34" charset="0"/>
                <a:ea typeface="Calibri" panose="020F0502020204030204" pitchFamily="34" charset="0"/>
                <a:cs typeface="Times New Roman" panose="02020603050405020304" pitchFamily="18" charset="0"/>
              </a:rPr>
              <a:t>spaces”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600"/>
              </a:spcBef>
              <a:spcAft>
                <a:spcPts val="600"/>
              </a:spcAft>
              <a:buFont typeface="+mj-lt"/>
              <a:buAutoNum type="arabicPeriod"/>
            </a:pPr>
            <a:r>
              <a:rPr lang="en-US" sz="2400" b="1" u="sng" dirty="0">
                <a:latin typeface="Arial" panose="020B0604020202020204" pitchFamily="34" charset="0"/>
                <a:ea typeface="Calibri" panose="020F0502020204030204" pitchFamily="34" charset="0"/>
                <a:cs typeface="Times New Roman" panose="02020603050405020304" pitchFamily="18" charset="0"/>
              </a:rPr>
              <a:t>Provide entrepreneurial opportunities</a:t>
            </a:r>
            <a:r>
              <a:rPr lang="en-US" dirty="0">
                <a:latin typeface="Arial" panose="020B0604020202020204" pitchFamily="34" charset="0"/>
                <a:ea typeface="Calibri" panose="020F0502020204030204" pitchFamily="34" charset="0"/>
                <a:cs typeface="Times New Roman" panose="02020603050405020304" pitchFamily="18" charset="0"/>
              </a:rPr>
              <a:t>. More than 70 % of young people want to own a business, 17% already do. </a:t>
            </a: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600"/>
              </a:spcBef>
              <a:spcAft>
                <a:spcPts val="600"/>
              </a:spcAft>
              <a:buFont typeface="+mj-lt"/>
              <a:buAutoNum type="arabicPeriod"/>
            </a:pPr>
            <a:r>
              <a:rPr lang="en-US" sz="2400" b="1" u="sng" dirty="0" smtClean="0">
                <a:latin typeface="Arial" panose="020B0604020202020204" pitchFamily="34" charset="0"/>
                <a:ea typeface="Calibri" panose="020F0502020204030204" pitchFamily="34" charset="0"/>
                <a:cs typeface="Times New Roman" panose="02020603050405020304" pitchFamily="18" charset="0"/>
              </a:rPr>
              <a:t>Actively engage and consult youth</a:t>
            </a:r>
            <a:r>
              <a:rPr lang="en-US" dirty="0" smtClean="0">
                <a:latin typeface="Arial" panose="020B0604020202020204" pitchFamily="34" charset="0"/>
                <a:ea typeface="Calibri" panose="020F0502020204030204" pitchFamily="34" charset="0"/>
                <a:cs typeface="Times New Roman" panose="02020603050405020304" pitchFamily="18" charset="0"/>
              </a:rPr>
              <a:t>. Make sure they know their ideas and opinions matter. Involve them in community planning and local government.</a:t>
            </a: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600"/>
              </a:spcBef>
              <a:spcAft>
                <a:spcPts val="600"/>
              </a:spcAft>
              <a:buFont typeface="+mj-lt"/>
              <a:buAutoNum type="arabicPeriod"/>
            </a:pPr>
            <a:r>
              <a:rPr lang="en-US" sz="2400" b="1" u="sng" dirty="0" smtClean="0">
                <a:latin typeface="Arial" panose="020B0604020202020204" pitchFamily="34" charset="0"/>
                <a:ea typeface="Calibri" panose="020F0502020204030204" pitchFamily="34" charset="0"/>
                <a:cs typeface="Times New Roman" panose="02020603050405020304" pitchFamily="18" charset="0"/>
              </a:rPr>
              <a:t>Market </a:t>
            </a:r>
            <a:r>
              <a:rPr lang="en-US" sz="2400" b="1" u="sng" dirty="0">
                <a:latin typeface="Arial" panose="020B0604020202020204" pitchFamily="34" charset="0"/>
                <a:ea typeface="Calibri" panose="020F0502020204030204" pitchFamily="34" charset="0"/>
                <a:cs typeface="Times New Roman" panose="02020603050405020304" pitchFamily="18" charset="0"/>
              </a:rPr>
              <a:t>your community to attract young people</a:t>
            </a:r>
            <a:r>
              <a:rPr lang="en-US" b="1" u="sng" dirty="0">
                <a:latin typeface="Arial" panose="020B0604020202020204" pitchFamily="34" charset="0"/>
                <a:ea typeface="Calibri" panose="020F0502020204030204" pitchFamily="34" charset="0"/>
                <a:cs typeface="Times New Roman" panose="02020603050405020304" pitchFamily="18" charset="0"/>
              </a:rPr>
              <a:t>.</a:t>
            </a:r>
            <a:r>
              <a:rPr lang="en-US" dirty="0">
                <a:latin typeface="Arial" panose="020B0604020202020204" pitchFamily="34" charset="0"/>
                <a:ea typeface="Calibri" panose="020F0502020204030204" pitchFamily="34" charset="0"/>
                <a:cs typeface="Times New Roman" panose="02020603050405020304" pitchFamily="18" charset="0"/>
              </a:rPr>
              <a:t> </a:t>
            </a:r>
            <a:r>
              <a:rPr lang="en-US" dirty="0" smtClean="0">
                <a:latin typeface="Arial" panose="020B0604020202020204" pitchFamily="34" charset="0"/>
                <a:ea typeface="Calibri" panose="020F0502020204030204" pitchFamily="34" charset="0"/>
                <a:cs typeface="Times New Roman" panose="02020603050405020304" pitchFamily="18" charset="0"/>
              </a:rPr>
              <a:t>Campaigns </a:t>
            </a:r>
            <a:r>
              <a:rPr lang="en-US" dirty="0">
                <a:latin typeface="Arial" panose="020B0604020202020204" pitchFamily="34" charset="0"/>
                <a:ea typeface="Calibri" panose="020F0502020204030204" pitchFamily="34" charset="0"/>
                <a:cs typeface="Times New Roman" panose="02020603050405020304" pitchFamily="18" charset="0"/>
              </a:rPr>
              <a:t>targeting young people in short, digital formats. Promote small-business friendliness and </a:t>
            </a:r>
            <a:r>
              <a:rPr lang="en-US" dirty="0" smtClean="0">
                <a:latin typeface="Arial" panose="020B0604020202020204" pitchFamily="34" charset="0"/>
                <a:ea typeface="Calibri" panose="020F0502020204030204" pitchFamily="34" charset="0"/>
                <a:cs typeface="Times New Roman" panose="02020603050405020304" pitchFamily="18" charset="0"/>
              </a:rPr>
              <a:t>peer-to-peer </a:t>
            </a:r>
            <a:r>
              <a:rPr lang="en-US" dirty="0">
                <a:latin typeface="Arial" panose="020B0604020202020204" pitchFamily="34" charset="0"/>
                <a:ea typeface="Calibri" panose="020F0502020204030204" pitchFamily="34" charset="0"/>
                <a:cs typeface="Times New Roman" panose="02020603050405020304" pitchFamily="18" charset="0"/>
              </a:rPr>
              <a:t>recommendations.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C2B486A0-8D3D-44AF-B079-3CF0EFF6AB78}" type="slidenum">
              <a:rPr lang="en-US" smtClean="0"/>
              <a:t>4</a:t>
            </a:fld>
            <a:endParaRPr lang="en-US" dirty="0"/>
          </a:p>
        </p:txBody>
      </p:sp>
    </p:spTree>
    <p:extLst>
      <p:ext uri="{BB962C8B-B14F-4D97-AF65-F5344CB8AC3E}">
        <p14:creationId xmlns:p14="http://schemas.microsoft.com/office/powerpoint/2010/main" val="1207973822"/>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1543" y="2801778"/>
            <a:ext cx="8084457" cy="3539430"/>
          </a:xfrm>
          <a:prstGeom prst="rect">
            <a:avLst/>
          </a:prstGeom>
          <a:solidFill>
            <a:schemeClr val="accent2">
              <a:lumMod val="60000"/>
              <a:lumOff val="40000"/>
              <a:alpha val="70000"/>
            </a:schemeClr>
          </a:solidFill>
          <a:ln w="19050">
            <a:solidFill>
              <a:schemeClr val="tx1"/>
            </a:solidFill>
          </a:ln>
        </p:spPr>
        <p:txBody>
          <a:bodyPr wrap="square">
            <a:spAutoFit/>
          </a:bodyPr>
          <a:lstStyle/>
          <a:p>
            <a:r>
              <a:rPr lang="en-US" sz="3200" dirty="0" smtClean="0">
                <a:latin typeface="Arial" panose="020B0604020202020204" pitchFamily="34" charset="0"/>
                <a:ea typeface="Calibri" panose="020F0502020204030204" pitchFamily="34" charset="0"/>
                <a:cs typeface="Arial" panose="020B0604020202020204" pitchFamily="34" charset="0"/>
              </a:rPr>
              <a:t>Are there examples of other </a:t>
            </a:r>
            <a:r>
              <a:rPr lang="en-US" sz="3200" dirty="0">
                <a:latin typeface="Arial" panose="020B0604020202020204" pitchFamily="34" charset="0"/>
                <a:ea typeface="Calibri" panose="020F0502020204030204" pitchFamily="34" charset="0"/>
                <a:cs typeface="Arial" panose="020B0604020202020204" pitchFamily="34" charset="0"/>
              </a:rPr>
              <a:t>people/rural places in the nation who have tried to tackle the problem </a:t>
            </a:r>
            <a:r>
              <a:rPr lang="en-US" sz="3200" dirty="0" smtClean="0">
                <a:latin typeface="Arial" panose="020B0604020202020204" pitchFamily="34" charset="0"/>
                <a:ea typeface="Calibri" panose="020F0502020204030204" pitchFamily="34" charset="0"/>
                <a:cs typeface="Arial" panose="020B0604020202020204" pitchFamily="34" charset="0"/>
              </a:rPr>
              <a:t>OF THE LACK OF YOUTH? </a:t>
            </a:r>
          </a:p>
          <a:p>
            <a:endParaRPr lang="en-US" sz="3200" dirty="0" smtClean="0">
              <a:latin typeface="Arial" panose="020B0604020202020204" pitchFamily="34" charset="0"/>
              <a:ea typeface="Calibri" panose="020F0502020204030204" pitchFamily="34" charset="0"/>
              <a:cs typeface="Arial" panose="020B0604020202020204" pitchFamily="34" charset="0"/>
            </a:endParaRPr>
          </a:p>
          <a:p>
            <a:pPr algn="ctr"/>
            <a:r>
              <a:rPr lang="en-US" sz="3200" i="1" u="sng" dirty="0" smtClean="0">
                <a:latin typeface="Arial" panose="020B0604020202020204" pitchFamily="34" charset="0"/>
                <a:ea typeface="Calibri" panose="020F0502020204030204" pitchFamily="34" charset="0"/>
                <a:cs typeface="Arial" panose="020B0604020202020204" pitchFamily="34" charset="0"/>
              </a:rPr>
              <a:t>Goal</a:t>
            </a:r>
            <a:r>
              <a:rPr lang="en-US" sz="3200" i="1" dirty="0" smtClean="0">
                <a:latin typeface="Arial" panose="020B0604020202020204" pitchFamily="34" charset="0"/>
                <a:ea typeface="Calibri" panose="020F0502020204030204" pitchFamily="34" charset="0"/>
                <a:cs typeface="Arial" panose="020B0604020202020204" pitchFamily="34" charset="0"/>
              </a:rPr>
              <a:t>: </a:t>
            </a:r>
            <a:r>
              <a:rPr lang="en-US" sz="3200" i="1" dirty="0" smtClean="0">
                <a:latin typeface="Arial" panose="020B0604020202020204" pitchFamily="34" charset="0"/>
                <a:ea typeface="Calibri" panose="020F0502020204030204" pitchFamily="34" charset="0"/>
                <a:cs typeface="Arial" panose="020B0604020202020204" pitchFamily="34" charset="0"/>
              </a:rPr>
              <a:t>To </a:t>
            </a:r>
            <a:r>
              <a:rPr lang="en-US" sz="3200" i="1" dirty="0">
                <a:latin typeface="Arial" panose="020B0604020202020204" pitchFamily="34" charset="0"/>
                <a:ea typeface="Calibri" panose="020F0502020204030204" pitchFamily="34" charset="0"/>
                <a:cs typeface="Arial" panose="020B0604020202020204" pitchFamily="34" charset="0"/>
              </a:rPr>
              <a:t>have a short and long-term </a:t>
            </a:r>
            <a:r>
              <a:rPr lang="en-US" sz="3200" i="1" dirty="0" smtClean="0">
                <a:latin typeface="Arial" panose="020B0604020202020204" pitchFamily="34" charset="0"/>
                <a:ea typeface="Calibri" panose="020F0502020204030204" pitchFamily="34" charset="0"/>
                <a:cs typeface="Arial" panose="020B0604020202020204" pitchFamily="34" charset="0"/>
              </a:rPr>
              <a:t>recommendation/vision at </a:t>
            </a:r>
            <a:r>
              <a:rPr lang="en-US" sz="3200" i="1" dirty="0">
                <a:latin typeface="Arial" panose="020B0604020202020204" pitchFamily="34" charset="0"/>
                <a:ea typeface="Calibri" panose="020F0502020204030204" pitchFamily="34" charset="0"/>
                <a:cs typeface="Arial" panose="020B0604020202020204" pitchFamily="34" charset="0"/>
              </a:rPr>
              <a:t>the </a:t>
            </a:r>
            <a:r>
              <a:rPr lang="en-US" sz="3200" i="1" dirty="0" smtClean="0">
                <a:latin typeface="Arial" panose="020B0604020202020204" pitchFamily="34" charset="0"/>
                <a:ea typeface="Calibri" panose="020F0502020204030204" pitchFamily="34" charset="0"/>
                <a:cs typeface="Arial" panose="020B0604020202020204" pitchFamily="34" charset="0"/>
              </a:rPr>
              <a:t>very top </a:t>
            </a:r>
            <a:r>
              <a:rPr lang="en-US" sz="3200" i="1" dirty="0">
                <a:latin typeface="Arial" panose="020B0604020202020204" pitchFamily="34" charset="0"/>
                <a:ea typeface="Calibri" panose="020F0502020204030204" pitchFamily="34" charset="0"/>
                <a:cs typeface="Arial" panose="020B0604020202020204" pitchFamily="34" charset="0"/>
              </a:rPr>
              <a:t>of our economic </a:t>
            </a:r>
            <a:r>
              <a:rPr lang="en-US" sz="3200" i="1" dirty="0" smtClean="0">
                <a:latin typeface="Arial" panose="020B0604020202020204" pitchFamily="34" charset="0"/>
                <a:ea typeface="Calibri" panose="020F0502020204030204" pitchFamily="34" charset="0"/>
                <a:cs typeface="Arial" panose="020B0604020202020204" pitchFamily="34" charset="0"/>
              </a:rPr>
              <a:t>planning efforts. </a:t>
            </a:r>
            <a:endParaRPr lang="en-US" sz="3200" i="1"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p:cNvSpPr txBox="1"/>
          <p:nvPr/>
        </p:nvSpPr>
        <p:spPr>
          <a:xfrm>
            <a:off x="304800" y="290286"/>
            <a:ext cx="8331200" cy="1200329"/>
          </a:xfrm>
          <a:prstGeom prst="rect">
            <a:avLst/>
          </a:prstGeom>
          <a:noFill/>
        </p:spPr>
        <p:txBody>
          <a:bodyPr wrap="square" rtlCol="0">
            <a:spAutoFit/>
          </a:bodyPr>
          <a:lstStyle/>
          <a:p>
            <a:pPr algn="ctr"/>
            <a:r>
              <a:rPr lang="en-US" sz="3600" b="1" dirty="0" smtClean="0">
                <a:latin typeface="Bookman Old Style" panose="02050604050505020204" pitchFamily="18" charset="0"/>
              </a:rPr>
              <a:t>THE FUTURE OF THE GREATER EAST GRAND REGION </a:t>
            </a:r>
            <a:endParaRPr lang="en-US" sz="3600" b="1" dirty="0">
              <a:latin typeface="Bookman Old Style" panose="02050604050505020204" pitchFamily="18" charset="0"/>
            </a:endParaRPr>
          </a:p>
        </p:txBody>
      </p:sp>
      <p:sp>
        <p:nvSpPr>
          <p:cNvPr id="6" name="TextBox 5"/>
          <p:cNvSpPr txBox="1"/>
          <p:nvPr/>
        </p:nvSpPr>
        <p:spPr>
          <a:xfrm>
            <a:off x="203200" y="1490615"/>
            <a:ext cx="8534399" cy="1138773"/>
          </a:xfrm>
          <a:prstGeom prst="rect">
            <a:avLst/>
          </a:prstGeom>
          <a:noFill/>
        </p:spPr>
        <p:txBody>
          <a:bodyPr wrap="square" rtlCol="0">
            <a:spAutoFit/>
          </a:bodyPr>
          <a:lstStyle/>
          <a:p>
            <a:pPr algn="ctr"/>
            <a:r>
              <a:rPr lang="en-US" sz="4000" b="1" dirty="0" smtClean="0">
                <a:latin typeface="Bookman Old Style" panose="02050604050505020204" pitchFamily="18" charset="0"/>
              </a:rPr>
              <a:t>So</a:t>
            </a:r>
            <a:r>
              <a:rPr lang="en-US" sz="2800" dirty="0" smtClean="0">
                <a:latin typeface="Bookman Old Style" panose="02050604050505020204" pitchFamily="18" charset="0"/>
              </a:rPr>
              <a:t>, the following question was posed to sources familiar with </a:t>
            </a:r>
            <a:r>
              <a:rPr lang="en-US" sz="2800" dirty="0" smtClean="0">
                <a:latin typeface="Bookman Old Style" panose="02050604050505020204" pitchFamily="18" charset="0"/>
              </a:rPr>
              <a:t>ongoing efforts elsewhere.</a:t>
            </a:r>
            <a:endParaRPr lang="en-US" sz="2800" dirty="0">
              <a:latin typeface="Bookman Old Style" panose="02050604050505020204" pitchFamily="18" charset="0"/>
            </a:endParaRPr>
          </a:p>
        </p:txBody>
      </p:sp>
      <p:sp>
        <p:nvSpPr>
          <p:cNvPr id="3" name="Slide Number Placeholder 2"/>
          <p:cNvSpPr>
            <a:spLocks noGrp="1"/>
          </p:cNvSpPr>
          <p:nvPr>
            <p:ph type="sldNum" sz="quarter" idx="12"/>
          </p:nvPr>
        </p:nvSpPr>
        <p:spPr/>
        <p:txBody>
          <a:bodyPr/>
          <a:lstStyle/>
          <a:p>
            <a:fld id="{C2B486A0-8D3D-44AF-B079-3CF0EFF6AB78}" type="slidenum">
              <a:rPr lang="en-US" smtClean="0"/>
              <a:t>5</a:t>
            </a:fld>
            <a:endParaRPr lang="en-US" dirty="0"/>
          </a:p>
        </p:txBody>
      </p:sp>
    </p:spTree>
    <p:extLst>
      <p:ext uri="{BB962C8B-B14F-4D97-AF65-F5344CB8AC3E}">
        <p14:creationId xmlns:p14="http://schemas.microsoft.com/office/powerpoint/2010/main" val="1347182177"/>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657" y="1355630"/>
            <a:ext cx="8824685" cy="4893647"/>
          </a:xfrm>
          <a:prstGeom prst="rect">
            <a:avLst/>
          </a:prstGeom>
          <a:solidFill>
            <a:schemeClr val="accent2">
              <a:lumMod val="40000"/>
              <a:lumOff val="60000"/>
            </a:schemeClr>
          </a:solidFill>
        </p:spPr>
        <p:txBody>
          <a:bodyPr wrap="square">
            <a:spAutoFit/>
          </a:bodyPr>
          <a:lstStyle/>
          <a:p>
            <a:r>
              <a:rPr lang="en-US" sz="2400" b="1" dirty="0" smtClean="0">
                <a:solidFill>
                  <a:srgbClr val="000000"/>
                </a:solidFill>
                <a:latin typeface="Bookman Old Style" panose="02050604050505020204" pitchFamily="18" charset="0"/>
                <a:ea typeface="Times New Roman" panose="02020603050405020304" pitchFamily="18" charset="0"/>
              </a:rPr>
              <a:t>ONE OF THE RESPONSES: </a:t>
            </a:r>
            <a:r>
              <a:rPr lang="en-US" sz="2400" dirty="0" smtClean="0">
                <a:solidFill>
                  <a:srgbClr val="000000"/>
                </a:solidFill>
                <a:latin typeface="Bookman Old Style" panose="02050604050505020204" pitchFamily="18" charset="0"/>
                <a:ea typeface="Times New Roman" panose="02020603050405020304" pitchFamily="18" charset="0"/>
              </a:rPr>
              <a:t>“We've </a:t>
            </a:r>
            <a:r>
              <a:rPr lang="en-US" sz="2400" dirty="0">
                <a:solidFill>
                  <a:srgbClr val="000000"/>
                </a:solidFill>
                <a:latin typeface="Bookman Old Style" panose="02050604050505020204" pitchFamily="18" charset="0"/>
                <a:ea typeface="Times New Roman" panose="02020603050405020304" pitchFamily="18" charset="0"/>
              </a:rPr>
              <a:t>spent </a:t>
            </a:r>
            <a:r>
              <a:rPr lang="en-US" sz="2400" dirty="0" smtClean="0">
                <a:solidFill>
                  <a:srgbClr val="000000"/>
                </a:solidFill>
                <a:latin typeface="Bookman Old Style" panose="02050604050505020204" pitchFamily="18" charset="0"/>
                <a:ea typeface="Times New Roman" panose="02020603050405020304" pitchFamily="18" charset="0"/>
              </a:rPr>
              <a:t>time </a:t>
            </a:r>
            <a:r>
              <a:rPr lang="en-US" sz="2400" dirty="0">
                <a:solidFill>
                  <a:srgbClr val="000000"/>
                </a:solidFill>
                <a:latin typeface="Bookman Old Style" panose="02050604050505020204" pitchFamily="18" charset="0"/>
                <a:ea typeface="Times New Roman" panose="02020603050405020304" pitchFamily="18" charset="0"/>
              </a:rPr>
              <a:t>building resources </a:t>
            </a:r>
            <a:r>
              <a:rPr lang="en-US" sz="2400" dirty="0" smtClean="0">
                <a:solidFill>
                  <a:srgbClr val="000000"/>
                </a:solidFill>
                <a:latin typeface="Bookman Old Style" panose="02050604050505020204" pitchFamily="18" charset="0"/>
                <a:ea typeface="Times New Roman" panose="02020603050405020304" pitchFamily="18" charset="0"/>
              </a:rPr>
              <a:t>and </a:t>
            </a:r>
            <a:r>
              <a:rPr lang="en-US" sz="2400" dirty="0">
                <a:solidFill>
                  <a:srgbClr val="000000"/>
                </a:solidFill>
                <a:latin typeface="Bookman Old Style" panose="02050604050505020204" pitchFamily="18" charset="0"/>
                <a:ea typeface="Times New Roman" panose="02020603050405020304" pitchFamily="18" charset="0"/>
              </a:rPr>
              <a:t>our community partners have taken many creative approaches to engaging youth in all types of programs and projects. </a:t>
            </a:r>
            <a:r>
              <a:rPr lang="en-US" sz="2400" dirty="0" smtClean="0">
                <a:solidFill>
                  <a:srgbClr val="000000"/>
                </a:solidFill>
                <a:latin typeface="Bookman Old Style" panose="02050604050505020204" pitchFamily="18" charset="0"/>
                <a:ea typeface="Times New Roman" panose="02020603050405020304" pitchFamily="18" charset="0"/>
              </a:rPr>
              <a:t>Overall</a:t>
            </a:r>
            <a:r>
              <a:rPr lang="en-US" sz="2400" dirty="0">
                <a:solidFill>
                  <a:srgbClr val="000000"/>
                </a:solidFill>
                <a:latin typeface="Bookman Old Style" panose="02050604050505020204" pitchFamily="18" charset="0"/>
                <a:ea typeface="Times New Roman" panose="02020603050405020304" pitchFamily="18" charset="0"/>
              </a:rPr>
              <a:t>, not something that can happen overnight, and takes quite of bit of intentional focus and time to develop</a:t>
            </a:r>
            <a:r>
              <a:rPr lang="en-US" sz="2400" dirty="0" smtClean="0">
                <a:solidFill>
                  <a:srgbClr val="000000"/>
                </a:solidFill>
                <a:latin typeface="Bookman Old Style" panose="02050604050505020204" pitchFamily="18" charset="0"/>
                <a:ea typeface="Times New Roman" panose="02020603050405020304" pitchFamily="18" charset="0"/>
              </a:rPr>
              <a:t>.”</a:t>
            </a:r>
            <a:r>
              <a:rPr lang="en-US" sz="2400" dirty="0">
                <a:solidFill>
                  <a:srgbClr val="000000"/>
                </a:solidFill>
                <a:latin typeface="Bookman Old Style" panose="02050604050505020204" pitchFamily="18" charset="0"/>
                <a:ea typeface="Times New Roman" panose="02020603050405020304" pitchFamily="18" charset="0"/>
              </a:rPr>
              <a:t> </a:t>
            </a:r>
            <a:endParaRPr lang="en-US" sz="2400" dirty="0">
              <a:latin typeface="Bookman Old Style" panose="02050604050505020204" pitchFamily="18" charset="0"/>
              <a:ea typeface="Calibri" panose="020F0502020204030204" pitchFamily="34" charset="0"/>
            </a:endParaRPr>
          </a:p>
          <a:p>
            <a:r>
              <a:rPr lang="en-US" sz="2400" dirty="0">
                <a:solidFill>
                  <a:srgbClr val="000000"/>
                </a:solidFill>
                <a:latin typeface="Bookman Old Style" panose="02050604050505020204" pitchFamily="18" charset="0"/>
                <a:ea typeface="Times New Roman" panose="02020603050405020304" pitchFamily="18" charset="0"/>
              </a:rPr>
              <a:t> </a:t>
            </a:r>
            <a:endParaRPr lang="en-US" sz="2400" dirty="0">
              <a:latin typeface="Bookman Old Style" panose="02050604050505020204" pitchFamily="18" charset="0"/>
              <a:ea typeface="Calibri" panose="020F0502020204030204" pitchFamily="34" charset="0"/>
            </a:endParaRPr>
          </a:p>
          <a:p>
            <a:r>
              <a:rPr lang="en-US" sz="2400" dirty="0" smtClean="0">
                <a:solidFill>
                  <a:srgbClr val="000000"/>
                </a:solidFill>
                <a:latin typeface="Bookman Old Style" panose="02050604050505020204" pitchFamily="18" charset="0"/>
                <a:ea typeface="Times New Roman" panose="02020603050405020304" pitchFamily="18" charset="0"/>
              </a:rPr>
              <a:t>“Engaging </a:t>
            </a:r>
            <a:r>
              <a:rPr lang="en-US" sz="2400" dirty="0">
                <a:solidFill>
                  <a:srgbClr val="000000"/>
                </a:solidFill>
                <a:latin typeface="Bookman Old Style" panose="02050604050505020204" pitchFamily="18" charset="0"/>
                <a:ea typeface="Times New Roman" panose="02020603050405020304" pitchFamily="18" charset="0"/>
              </a:rPr>
              <a:t>youth happens along a </a:t>
            </a:r>
            <a:r>
              <a:rPr lang="en-US" sz="2400" dirty="0" smtClean="0">
                <a:solidFill>
                  <a:srgbClr val="000000"/>
                </a:solidFill>
                <a:latin typeface="Bookman Old Style" panose="02050604050505020204" pitchFamily="18" charset="0"/>
                <a:ea typeface="Times New Roman" panose="02020603050405020304" pitchFamily="18" charset="0"/>
              </a:rPr>
              <a:t>spectrum of programs and projects. Approaching youth, </a:t>
            </a:r>
            <a:r>
              <a:rPr lang="en-US" sz="2400" dirty="0">
                <a:solidFill>
                  <a:srgbClr val="000000"/>
                </a:solidFill>
                <a:latin typeface="Bookman Old Style" panose="02050604050505020204" pitchFamily="18" charset="0"/>
                <a:ea typeface="Times New Roman" panose="02020603050405020304" pitchFamily="18" charset="0"/>
              </a:rPr>
              <a:t>like any </a:t>
            </a:r>
            <a:r>
              <a:rPr lang="en-US" sz="2400" dirty="0" smtClean="0">
                <a:solidFill>
                  <a:srgbClr val="000000"/>
                </a:solidFill>
                <a:latin typeface="Bookman Old Style" panose="02050604050505020204" pitchFamily="18" charset="0"/>
                <a:ea typeface="Times New Roman" panose="02020603050405020304" pitchFamily="18" charset="0"/>
              </a:rPr>
              <a:t>partnership, takes </a:t>
            </a:r>
            <a:r>
              <a:rPr lang="en-US" sz="2400" dirty="0">
                <a:solidFill>
                  <a:srgbClr val="000000"/>
                </a:solidFill>
                <a:latin typeface="Bookman Old Style" panose="02050604050505020204" pitchFamily="18" charset="0"/>
                <a:ea typeface="Times New Roman" panose="02020603050405020304" pitchFamily="18" charset="0"/>
              </a:rPr>
              <a:t>asking </a:t>
            </a:r>
            <a:r>
              <a:rPr lang="en-US" sz="2400" dirty="0" smtClean="0">
                <a:solidFill>
                  <a:srgbClr val="000000"/>
                </a:solidFill>
                <a:latin typeface="Bookman Old Style" panose="02050604050505020204" pitchFamily="18" charset="0"/>
                <a:ea typeface="Times New Roman" panose="02020603050405020304" pitchFamily="18" charset="0"/>
              </a:rPr>
              <a:t>what </a:t>
            </a:r>
            <a:r>
              <a:rPr lang="en-US" sz="2400" dirty="0">
                <a:solidFill>
                  <a:srgbClr val="000000"/>
                </a:solidFill>
                <a:latin typeface="Bookman Old Style" panose="02050604050505020204" pitchFamily="18" charset="0"/>
                <a:ea typeface="Times New Roman" panose="02020603050405020304" pitchFamily="18" charset="0"/>
              </a:rPr>
              <a:t>is inspiring and engaging to them - going directly to youth can be very enlightening. Going directly to schools, community centers, etc</a:t>
            </a:r>
            <a:r>
              <a:rPr lang="en-US" sz="2400" dirty="0" smtClean="0">
                <a:solidFill>
                  <a:srgbClr val="000000"/>
                </a:solidFill>
                <a:latin typeface="Bookman Old Style" panose="02050604050505020204" pitchFamily="18" charset="0"/>
                <a:ea typeface="Times New Roman" panose="02020603050405020304" pitchFamily="18" charset="0"/>
              </a:rPr>
              <a:t>.” </a:t>
            </a:r>
          </a:p>
          <a:p>
            <a:r>
              <a:rPr lang="en-US" sz="2400" b="1" dirty="0" smtClean="0">
                <a:solidFill>
                  <a:srgbClr val="000000"/>
                </a:solidFill>
                <a:latin typeface="Bookman Old Style" panose="02050604050505020204" pitchFamily="18" charset="0"/>
                <a:ea typeface="Times New Roman" panose="02020603050405020304" pitchFamily="18" charset="0"/>
              </a:rPr>
              <a:t>Here's </a:t>
            </a:r>
            <a:r>
              <a:rPr lang="en-US" sz="2400" b="1" dirty="0">
                <a:solidFill>
                  <a:srgbClr val="000000"/>
                </a:solidFill>
                <a:latin typeface="Bookman Old Style" panose="02050604050505020204" pitchFamily="18" charset="0"/>
                <a:ea typeface="Times New Roman" panose="02020603050405020304" pitchFamily="18" charset="0"/>
              </a:rPr>
              <a:t>a </a:t>
            </a:r>
            <a:r>
              <a:rPr lang="en-US" sz="2400" b="1" dirty="0" smtClean="0">
                <a:solidFill>
                  <a:srgbClr val="000000"/>
                </a:solidFill>
                <a:latin typeface="Bookman Old Style" panose="02050604050505020204" pitchFamily="18" charset="0"/>
                <a:ea typeface="Times New Roman" panose="02020603050405020304" pitchFamily="18" charset="0"/>
              </a:rPr>
              <a:t>couple of examples:</a:t>
            </a:r>
            <a:r>
              <a:rPr lang="en-US" sz="2400" b="1" dirty="0">
                <a:solidFill>
                  <a:srgbClr val="000000"/>
                </a:solidFill>
                <a:latin typeface="Bookman Old Style" panose="02050604050505020204" pitchFamily="18" charset="0"/>
                <a:ea typeface="Times New Roman" panose="02020603050405020304" pitchFamily="18" charset="0"/>
              </a:rPr>
              <a:t> </a:t>
            </a:r>
            <a:r>
              <a:rPr lang="en-US" dirty="0">
                <a:solidFill>
                  <a:srgbClr val="000000"/>
                </a:solidFill>
                <a:latin typeface="Calibri" panose="020F0502020204030204" pitchFamily="34" charset="0"/>
                <a:ea typeface="Times New Roman" panose="02020603050405020304" pitchFamily="18" charset="0"/>
              </a:rPr>
              <a:t> </a:t>
            </a:r>
            <a:endParaRPr lang="en-US" dirty="0">
              <a:effectLst/>
              <a:latin typeface="Times New Roman" panose="02020603050405020304" pitchFamily="18" charset="0"/>
              <a:ea typeface="Calibri" panose="020F0502020204030204" pitchFamily="34" charset="0"/>
            </a:endParaRPr>
          </a:p>
        </p:txBody>
      </p:sp>
      <p:sp>
        <p:nvSpPr>
          <p:cNvPr id="3" name="TextBox 2"/>
          <p:cNvSpPr txBox="1"/>
          <p:nvPr/>
        </p:nvSpPr>
        <p:spPr>
          <a:xfrm>
            <a:off x="406399" y="0"/>
            <a:ext cx="8331200" cy="1200329"/>
          </a:xfrm>
          <a:prstGeom prst="rect">
            <a:avLst/>
          </a:prstGeom>
          <a:noFill/>
        </p:spPr>
        <p:txBody>
          <a:bodyPr wrap="square" rtlCol="0">
            <a:spAutoFit/>
          </a:bodyPr>
          <a:lstStyle/>
          <a:p>
            <a:pPr algn="ctr"/>
            <a:r>
              <a:rPr lang="en-US" sz="3600" b="1" dirty="0" smtClean="0">
                <a:latin typeface="Bookman Old Style" panose="02050604050505020204" pitchFamily="18" charset="0"/>
              </a:rPr>
              <a:t>THE FUTURE OF THE GREATER EAST GRAND REGION </a:t>
            </a:r>
            <a:endParaRPr lang="en-US" sz="3600" b="1" dirty="0">
              <a:latin typeface="Bookman Old Style" panose="02050604050505020204" pitchFamily="18" charset="0"/>
            </a:endParaRPr>
          </a:p>
        </p:txBody>
      </p:sp>
      <p:sp>
        <p:nvSpPr>
          <p:cNvPr id="4" name="Slide Number Placeholder 3"/>
          <p:cNvSpPr>
            <a:spLocks noGrp="1"/>
          </p:cNvSpPr>
          <p:nvPr>
            <p:ph type="sldNum" sz="quarter" idx="12"/>
          </p:nvPr>
        </p:nvSpPr>
        <p:spPr/>
        <p:txBody>
          <a:bodyPr/>
          <a:lstStyle/>
          <a:p>
            <a:fld id="{C2B486A0-8D3D-44AF-B079-3CF0EFF6AB78}" type="slidenum">
              <a:rPr lang="en-US" smtClean="0"/>
              <a:t>6</a:t>
            </a:fld>
            <a:endParaRPr lang="en-US" dirty="0"/>
          </a:p>
        </p:txBody>
      </p:sp>
    </p:spTree>
    <p:extLst>
      <p:ext uri="{BB962C8B-B14F-4D97-AF65-F5344CB8AC3E}">
        <p14:creationId xmlns:p14="http://schemas.microsoft.com/office/powerpoint/2010/main" val="3973699221"/>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90286"/>
            <a:ext cx="8331200" cy="1200329"/>
          </a:xfrm>
          <a:prstGeom prst="rect">
            <a:avLst/>
          </a:prstGeom>
          <a:noFill/>
        </p:spPr>
        <p:txBody>
          <a:bodyPr wrap="square" rtlCol="0">
            <a:spAutoFit/>
          </a:bodyPr>
          <a:lstStyle/>
          <a:p>
            <a:pPr algn="ctr"/>
            <a:r>
              <a:rPr lang="en-US" sz="3600" b="1" dirty="0" smtClean="0">
                <a:latin typeface="Bookman Old Style" panose="02050604050505020204" pitchFamily="18" charset="0"/>
              </a:rPr>
              <a:t>THE FUTURE OF THE GREATER EAST GRAND REGION </a:t>
            </a:r>
            <a:endParaRPr lang="en-US" sz="3600" b="1" dirty="0">
              <a:latin typeface="Bookman Old Style" panose="02050604050505020204" pitchFamily="18" charset="0"/>
            </a:endParaRPr>
          </a:p>
        </p:txBody>
      </p:sp>
      <p:sp>
        <p:nvSpPr>
          <p:cNvPr id="3" name="Rectangle 2"/>
          <p:cNvSpPr/>
          <p:nvPr/>
        </p:nvSpPr>
        <p:spPr>
          <a:xfrm>
            <a:off x="783771" y="1814285"/>
            <a:ext cx="7852229" cy="4093428"/>
          </a:xfrm>
          <a:prstGeom prst="rect">
            <a:avLst/>
          </a:prstGeom>
          <a:solidFill>
            <a:schemeClr val="accent4">
              <a:lumMod val="40000"/>
              <a:lumOff val="60000"/>
            </a:schemeClr>
          </a:solidFill>
          <a:ln w="22225">
            <a:solidFill>
              <a:schemeClr val="tx1"/>
            </a:solidFill>
          </a:ln>
        </p:spPr>
        <p:txBody>
          <a:bodyPr wrap="square">
            <a:spAutoFit/>
          </a:bodyPr>
          <a:lstStyle/>
          <a:p>
            <a:r>
              <a:rPr lang="en-US" sz="3200" b="1" dirty="0" smtClean="0">
                <a:solidFill>
                  <a:srgbClr val="000000"/>
                </a:solidFill>
                <a:latin typeface="Bookman Old Style" panose="02050604050505020204" pitchFamily="18" charset="0"/>
                <a:ea typeface="Times New Roman" panose="02020603050405020304" pitchFamily="18" charset="0"/>
                <a:cs typeface="Times New Roman" panose="02020603050405020304" pitchFamily="18" charset="0"/>
              </a:rPr>
              <a:t>Example #1 </a:t>
            </a:r>
          </a:p>
          <a:p>
            <a:r>
              <a:rPr lang="en-US" sz="3200" b="1" dirty="0" smtClean="0">
                <a:solidFill>
                  <a:srgbClr val="000000"/>
                </a:solidFill>
                <a:latin typeface="Bookman Old Style" panose="02050604050505020204" pitchFamily="18" charset="0"/>
                <a:ea typeface="Times New Roman" panose="02020603050405020304" pitchFamily="18" charset="0"/>
                <a:cs typeface="Times New Roman" panose="02020603050405020304" pitchFamily="18" charset="0"/>
              </a:rPr>
              <a:t>Generation </a:t>
            </a:r>
            <a:r>
              <a:rPr lang="en-US" sz="3200" b="1" dirty="0">
                <a:solidFill>
                  <a:srgbClr val="000000"/>
                </a:solidFill>
                <a:latin typeface="Bookman Old Style" panose="02050604050505020204" pitchFamily="18" charset="0"/>
                <a:ea typeface="Times New Roman" panose="02020603050405020304" pitchFamily="18" charset="0"/>
                <a:cs typeface="Times New Roman" panose="02020603050405020304" pitchFamily="18" charset="0"/>
              </a:rPr>
              <a:t>West Virginia </a:t>
            </a:r>
            <a:r>
              <a:rPr lang="en-US" sz="2400" dirty="0">
                <a:solidFill>
                  <a:srgbClr val="000000"/>
                </a:solidFill>
                <a:latin typeface="Bookman Old Style" panose="02050604050505020204" pitchFamily="18" charset="0"/>
                <a:ea typeface="Times New Roman" panose="02020603050405020304" pitchFamily="18" charset="0"/>
                <a:cs typeface="Times New Roman" panose="02020603050405020304" pitchFamily="18" charset="0"/>
              </a:rPr>
              <a:t>(</a:t>
            </a:r>
            <a:r>
              <a:rPr lang="en-US" sz="2400" u="sng" dirty="0">
                <a:solidFill>
                  <a:srgbClr val="000000"/>
                </a:solidFill>
                <a:latin typeface="Bookman Old Style" panose="02050604050505020204" pitchFamily="18" charset="0"/>
                <a:ea typeface="Times New Roman" panose="02020603050405020304" pitchFamily="18" charset="0"/>
                <a:hlinkClick r:id="rId2"/>
              </a:rPr>
              <a:t>http://generationwv.org/</a:t>
            </a:r>
            <a:r>
              <a:rPr lang="en-US" sz="2400" dirty="0">
                <a:solidFill>
                  <a:srgbClr val="000000"/>
                </a:solidFill>
                <a:latin typeface="Bookman Old Style" panose="02050604050505020204" pitchFamily="18" charset="0"/>
                <a:ea typeface="Times New Roman" panose="02020603050405020304" pitchFamily="18" charset="0"/>
                <a:cs typeface="Times New Roman" panose="02020603050405020304" pitchFamily="18" charset="0"/>
              </a:rPr>
              <a:t>) </a:t>
            </a:r>
            <a:r>
              <a:rPr lang="en-US" sz="2800" dirty="0">
                <a:solidFill>
                  <a:srgbClr val="000000"/>
                </a:solidFill>
                <a:latin typeface="Bookman Old Style" panose="02050604050505020204" pitchFamily="18" charset="0"/>
                <a:ea typeface="Times New Roman" panose="02020603050405020304" pitchFamily="18" charset="0"/>
                <a:cs typeface="Times New Roman" panose="02020603050405020304" pitchFamily="18" charset="0"/>
              </a:rPr>
              <a:t>is an outstanding youth empowerment non-profit connecting the dots between job skill development, service, and youth retention. They did a really interesting survey of young voters to understand what will keep them working in West Virginia.</a:t>
            </a:r>
            <a:endParaRPr lang="en-US" sz="2800" dirty="0">
              <a:latin typeface="Bookman Old Style" panose="02050604050505020204" pitchFamily="18" charset="0"/>
            </a:endParaRPr>
          </a:p>
        </p:txBody>
      </p:sp>
      <p:sp>
        <p:nvSpPr>
          <p:cNvPr id="4" name="Slide Number Placeholder 3"/>
          <p:cNvSpPr>
            <a:spLocks noGrp="1"/>
          </p:cNvSpPr>
          <p:nvPr>
            <p:ph type="sldNum" sz="quarter" idx="12"/>
          </p:nvPr>
        </p:nvSpPr>
        <p:spPr/>
        <p:txBody>
          <a:bodyPr/>
          <a:lstStyle/>
          <a:p>
            <a:fld id="{C2B486A0-8D3D-44AF-B079-3CF0EFF6AB78}" type="slidenum">
              <a:rPr lang="en-US" smtClean="0"/>
              <a:t>7</a:t>
            </a:fld>
            <a:endParaRPr lang="en-US" dirty="0"/>
          </a:p>
        </p:txBody>
      </p:sp>
    </p:spTree>
    <p:extLst>
      <p:ext uri="{BB962C8B-B14F-4D97-AF65-F5344CB8AC3E}">
        <p14:creationId xmlns:p14="http://schemas.microsoft.com/office/powerpoint/2010/main" val="47220140"/>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90286"/>
            <a:ext cx="8331200" cy="1200329"/>
          </a:xfrm>
          <a:prstGeom prst="rect">
            <a:avLst/>
          </a:prstGeom>
          <a:noFill/>
        </p:spPr>
        <p:txBody>
          <a:bodyPr wrap="square" rtlCol="0">
            <a:spAutoFit/>
          </a:bodyPr>
          <a:lstStyle/>
          <a:p>
            <a:pPr algn="ctr"/>
            <a:r>
              <a:rPr lang="en-US" sz="3600" b="1" dirty="0" smtClean="0">
                <a:latin typeface="Bookman Old Style" panose="02050604050505020204" pitchFamily="18" charset="0"/>
              </a:rPr>
              <a:t>THE FUTURE OF THE GREATER EAST GRAND REGION </a:t>
            </a:r>
            <a:endParaRPr lang="en-US" sz="3600" b="1" dirty="0">
              <a:latin typeface="Bookman Old Style" panose="02050604050505020204" pitchFamily="18" charset="0"/>
            </a:endParaRPr>
          </a:p>
        </p:txBody>
      </p:sp>
      <p:sp>
        <p:nvSpPr>
          <p:cNvPr id="6" name="Rectangle 5"/>
          <p:cNvSpPr/>
          <p:nvPr/>
        </p:nvSpPr>
        <p:spPr>
          <a:xfrm>
            <a:off x="508000" y="1722844"/>
            <a:ext cx="8128000" cy="4524315"/>
          </a:xfrm>
          <a:prstGeom prst="rect">
            <a:avLst/>
          </a:prstGeom>
          <a:solidFill>
            <a:schemeClr val="accent4">
              <a:lumMod val="40000"/>
              <a:lumOff val="60000"/>
            </a:schemeClr>
          </a:solidFill>
          <a:ln w="22225">
            <a:solidFill>
              <a:schemeClr val="tx1"/>
            </a:solidFill>
          </a:ln>
        </p:spPr>
        <p:txBody>
          <a:bodyPr wrap="square">
            <a:spAutoFit/>
          </a:bodyPr>
          <a:lstStyle/>
          <a:p>
            <a:pPr marR="0" lvl="0">
              <a:spcBef>
                <a:spcPts val="0"/>
              </a:spcBef>
              <a:spcAft>
                <a:spcPts val="0"/>
              </a:spcAft>
              <a:buSzPts val="1000"/>
              <a:tabLst>
                <a:tab pos="457200" algn="l"/>
              </a:tabLst>
            </a:pPr>
            <a:r>
              <a:rPr lang="en-US" sz="3200" b="1" dirty="0" smtClean="0">
                <a:solidFill>
                  <a:srgbClr val="000000"/>
                </a:solidFill>
                <a:latin typeface="Bookman Old Style" panose="02050604050505020204" pitchFamily="18" charset="0"/>
                <a:ea typeface="Times New Roman" panose="02020603050405020304" pitchFamily="18" charset="0"/>
              </a:rPr>
              <a:t>Example #2 </a:t>
            </a:r>
          </a:p>
          <a:p>
            <a:pPr marR="0" lvl="0">
              <a:spcBef>
                <a:spcPts val="0"/>
              </a:spcBef>
              <a:spcAft>
                <a:spcPts val="0"/>
              </a:spcAft>
              <a:buSzPts val="1000"/>
              <a:tabLst>
                <a:tab pos="457200" algn="l"/>
              </a:tabLst>
            </a:pPr>
            <a:r>
              <a:rPr lang="en-US" sz="3200" b="1" dirty="0" smtClean="0">
                <a:solidFill>
                  <a:srgbClr val="000000"/>
                </a:solidFill>
                <a:latin typeface="Bookman Old Style" panose="02050604050505020204" pitchFamily="18" charset="0"/>
                <a:ea typeface="Times New Roman" panose="02020603050405020304" pitchFamily="18" charset="0"/>
              </a:rPr>
              <a:t>PA </a:t>
            </a:r>
            <a:r>
              <a:rPr lang="en-US" sz="3200" b="1" dirty="0">
                <a:solidFill>
                  <a:srgbClr val="000000"/>
                </a:solidFill>
                <a:latin typeface="Bookman Old Style" panose="02050604050505020204" pitchFamily="18" charset="0"/>
                <a:ea typeface="Times New Roman" panose="02020603050405020304" pitchFamily="18" charset="0"/>
              </a:rPr>
              <a:t>Wilds </a:t>
            </a:r>
            <a:r>
              <a:rPr lang="en-US" sz="3200" b="1" dirty="0" smtClean="0">
                <a:solidFill>
                  <a:srgbClr val="000000"/>
                </a:solidFill>
                <a:latin typeface="Bookman Old Style" panose="02050604050505020204" pitchFamily="18" charset="0"/>
                <a:ea typeface="Times New Roman" panose="02020603050405020304" pitchFamily="18" charset="0"/>
              </a:rPr>
              <a:t>Center for Entrepreneurism </a:t>
            </a:r>
            <a:r>
              <a:rPr lang="en-US" sz="2800" dirty="0" smtClean="0">
                <a:solidFill>
                  <a:srgbClr val="000000"/>
                </a:solidFill>
                <a:latin typeface="Bookman Old Style" panose="02050604050505020204" pitchFamily="18" charset="0"/>
                <a:ea typeface="Times New Roman" panose="02020603050405020304" pitchFamily="18" charset="0"/>
              </a:rPr>
              <a:t>has </a:t>
            </a:r>
            <a:r>
              <a:rPr lang="en-US" sz="2800" dirty="0">
                <a:solidFill>
                  <a:srgbClr val="000000"/>
                </a:solidFill>
                <a:latin typeface="Bookman Old Style" panose="02050604050505020204" pitchFamily="18" charset="0"/>
                <a:ea typeface="Times New Roman" panose="02020603050405020304" pitchFamily="18" charset="0"/>
              </a:rPr>
              <a:t>set up a great "in-classroom" learning series about the </a:t>
            </a:r>
            <a:r>
              <a:rPr lang="en-US" sz="2800" dirty="0" smtClean="0">
                <a:solidFill>
                  <a:srgbClr val="000000"/>
                </a:solidFill>
                <a:latin typeface="Bookman Old Style" panose="02050604050505020204" pitchFamily="18" charset="0"/>
                <a:ea typeface="Times New Roman" panose="02020603050405020304" pitchFamily="18" charset="0"/>
              </a:rPr>
              <a:t>PA </a:t>
            </a:r>
            <a:r>
              <a:rPr lang="en-US" sz="2800" dirty="0">
                <a:solidFill>
                  <a:srgbClr val="000000"/>
                </a:solidFill>
                <a:latin typeface="Bookman Old Style" panose="02050604050505020204" pitchFamily="18" charset="0"/>
                <a:ea typeface="Times New Roman" panose="02020603050405020304" pitchFamily="18" charset="0"/>
              </a:rPr>
              <a:t>Wilds as a place to start a business and how to do that and went to all the high schools across the PA Wilds. They even created </a:t>
            </a:r>
            <a:r>
              <a:rPr lang="en-US" sz="2800" u="sng" dirty="0">
                <a:solidFill>
                  <a:srgbClr val="000000"/>
                </a:solidFill>
                <a:latin typeface="Bookman Old Style" panose="02050604050505020204" pitchFamily="18" charset="0"/>
                <a:ea typeface="Times New Roman" panose="02020603050405020304" pitchFamily="18" charset="0"/>
                <a:hlinkClick r:id="rId2" tooltip="https://pawilds.com/wp-content/uploads/2020/01/mini_2081_PA-Wilds-Map-2018_LOP-blog.jpg"/>
              </a:rPr>
              <a:t>awesome maps for the kids</a:t>
            </a:r>
            <a:r>
              <a:rPr lang="en-US" sz="2800" dirty="0">
                <a:solidFill>
                  <a:srgbClr val="000000"/>
                </a:solidFill>
                <a:latin typeface="Bookman Old Style" panose="02050604050505020204" pitchFamily="18" charset="0"/>
                <a:ea typeface="Times New Roman" panose="02020603050405020304" pitchFamily="18" charset="0"/>
              </a:rPr>
              <a:t> to put up in their lockers or at home, even when away at college for them to remember how great their home is. </a:t>
            </a:r>
            <a:endParaRPr lang="en-US" sz="2000" dirty="0">
              <a:latin typeface="Bookman Old Style" panose="02050604050505020204" pitchFamily="18" charset="0"/>
            </a:endParaRPr>
          </a:p>
        </p:txBody>
      </p:sp>
      <p:sp>
        <p:nvSpPr>
          <p:cNvPr id="2" name="Slide Number Placeholder 1"/>
          <p:cNvSpPr>
            <a:spLocks noGrp="1"/>
          </p:cNvSpPr>
          <p:nvPr>
            <p:ph type="sldNum" sz="quarter" idx="12"/>
          </p:nvPr>
        </p:nvSpPr>
        <p:spPr/>
        <p:txBody>
          <a:bodyPr/>
          <a:lstStyle/>
          <a:p>
            <a:fld id="{C2B486A0-8D3D-44AF-B079-3CF0EFF6AB78}" type="slidenum">
              <a:rPr lang="en-US" smtClean="0"/>
              <a:t>8</a:t>
            </a:fld>
            <a:endParaRPr lang="en-US" dirty="0"/>
          </a:p>
        </p:txBody>
      </p:sp>
    </p:spTree>
    <p:extLst>
      <p:ext uri="{BB962C8B-B14F-4D97-AF65-F5344CB8AC3E}">
        <p14:creationId xmlns:p14="http://schemas.microsoft.com/office/powerpoint/2010/main" val="1170325754"/>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8172" y="44065"/>
            <a:ext cx="8331200" cy="1200329"/>
          </a:xfrm>
          <a:prstGeom prst="rect">
            <a:avLst/>
          </a:prstGeom>
          <a:noFill/>
        </p:spPr>
        <p:txBody>
          <a:bodyPr wrap="square" rtlCol="0">
            <a:spAutoFit/>
          </a:bodyPr>
          <a:lstStyle/>
          <a:p>
            <a:pPr algn="ctr"/>
            <a:r>
              <a:rPr lang="en-US" sz="3600" b="1" dirty="0" smtClean="0">
                <a:latin typeface="Bookman Old Style" panose="02050604050505020204" pitchFamily="18" charset="0"/>
              </a:rPr>
              <a:t>THE FUTURE OF THE GREATER EAST GRAND REGION </a:t>
            </a:r>
            <a:endParaRPr lang="en-US" sz="3600" b="1" dirty="0">
              <a:latin typeface="Bookman Old Style" panose="02050604050505020204" pitchFamily="18" charset="0"/>
            </a:endParaRPr>
          </a:p>
        </p:txBody>
      </p:sp>
      <p:sp>
        <p:nvSpPr>
          <p:cNvPr id="4" name="TextBox 3"/>
          <p:cNvSpPr txBox="1"/>
          <p:nvPr/>
        </p:nvSpPr>
        <p:spPr>
          <a:xfrm>
            <a:off x="2162629" y="1111141"/>
            <a:ext cx="5268685" cy="523220"/>
          </a:xfrm>
          <a:prstGeom prst="rect">
            <a:avLst/>
          </a:prstGeom>
          <a:noFill/>
        </p:spPr>
        <p:txBody>
          <a:bodyPr wrap="square" rtlCol="0">
            <a:spAutoFit/>
          </a:bodyPr>
          <a:lstStyle/>
          <a:p>
            <a:r>
              <a:rPr lang="en-US" sz="2800" b="1" i="1" u="sng" dirty="0" smtClean="0">
                <a:latin typeface="Bookman Old Style" panose="02050604050505020204" pitchFamily="18" charset="0"/>
              </a:rPr>
              <a:t>A Closer Look at PA Wilds</a:t>
            </a:r>
            <a:endParaRPr lang="en-US" sz="2800" b="1" i="1" u="sng" dirty="0">
              <a:latin typeface="Bookman Old Style" panose="02050604050505020204" pitchFamily="18" charset="0"/>
            </a:endParaRPr>
          </a:p>
        </p:txBody>
      </p:sp>
      <p:sp>
        <p:nvSpPr>
          <p:cNvPr id="6" name="TextBox 5"/>
          <p:cNvSpPr txBox="1"/>
          <p:nvPr/>
        </p:nvSpPr>
        <p:spPr>
          <a:xfrm>
            <a:off x="807357" y="1634361"/>
            <a:ext cx="7572830" cy="4524315"/>
          </a:xfrm>
          <a:prstGeom prst="rect">
            <a:avLst/>
          </a:prstGeom>
          <a:solidFill>
            <a:schemeClr val="accent4">
              <a:lumMod val="40000"/>
              <a:lumOff val="60000"/>
            </a:schemeClr>
          </a:solidFill>
          <a:ln w="22225">
            <a:solidFill>
              <a:schemeClr val="tx1"/>
            </a:solidFill>
          </a:ln>
        </p:spPr>
        <p:txBody>
          <a:bodyPr wrap="square" rtlCol="0">
            <a:spAutoFit/>
          </a:bodyPr>
          <a:lstStyle/>
          <a:p>
            <a:pPr algn="just"/>
            <a:r>
              <a:rPr lang="en-US" sz="2400" dirty="0" smtClean="0">
                <a:latin typeface="Bookman Old Style" panose="02050604050505020204" pitchFamily="18" charset="0"/>
                <a:cs typeface="Arial" panose="020B0604020202020204" pitchFamily="34" charset="0"/>
              </a:rPr>
              <a:t>PA Wilds, founded in 2004, is a non-profit, branded, economic development and marketing entity with a footprint of 2 million acres in rural north central PA. Once an area of much logging and oil production, it’s communities have seen years of decline and poverty.  PA Wilds, is heavily funded by philanthropic, public dollars, grants and fees. It is multi-faceted with a much different land </a:t>
            </a:r>
            <a:r>
              <a:rPr lang="en-US" sz="2400" dirty="0" smtClean="0">
                <a:latin typeface="Bookman Old Style" panose="02050604050505020204" pitchFamily="18" charset="0"/>
                <a:cs typeface="Arial" panose="020B0604020202020204" pitchFamily="34" charset="0"/>
              </a:rPr>
              <a:t>and population base</a:t>
            </a:r>
            <a:r>
              <a:rPr lang="en-US" sz="2400" dirty="0" smtClean="0">
                <a:latin typeface="Bookman Old Style" panose="02050604050505020204" pitchFamily="18" charset="0"/>
                <a:cs typeface="Arial" panose="020B0604020202020204" pitchFamily="34" charset="0"/>
              </a:rPr>
              <a:t>, but the parts of their </a:t>
            </a:r>
            <a:r>
              <a:rPr lang="en-US" sz="2400" dirty="0" smtClean="0">
                <a:latin typeface="Bookman Old Style" panose="02050604050505020204" pitchFamily="18" charset="0"/>
                <a:cs typeface="Arial" panose="020B0604020202020204" pitchFamily="34" charset="0"/>
              </a:rPr>
              <a:t>work on </a:t>
            </a:r>
            <a:r>
              <a:rPr lang="en-US" sz="2400" dirty="0" smtClean="0">
                <a:latin typeface="Bookman Old Style" panose="02050604050505020204" pitchFamily="18" charset="0"/>
                <a:cs typeface="Arial" panose="020B0604020202020204" pitchFamily="34" charset="0"/>
              </a:rPr>
              <a:t>entrepreneurism and marketing is potentially where we may learn the most. </a:t>
            </a:r>
            <a:r>
              <a:rPr lang="en-US" sz="2400" dirty="0" smtClean="0">
                <a:latin typeface="Bookman Old Style" panose="02050604050505020204" pitchFamily="18" charset="0"/>
                <a:hlinkClick r:id="rId2"/>
              </a:rPr>
              <a:t>https</a:t>
            </a:r>
            <a:r>
              <a:rPr lang="en-US" sz="2400" dirty="0">
                <a:latin typeface="Bookman Old Style" panose="02050604050505020204" pitchFamily="18" charset="0"/>
                <a:hlinkClick r:id="rId2"/>
              </a:rPr>
              <a:t>://pawilds.com/</a:t>
            </a:r>
            <a:endParaRPr lang="en-US" sz="2400" dirty="0">
              <a:latin typeface="Bookman Old Style" panose="02050604050505020204" pitchFamily="18" charset="0"/>
            </a:endParaRPr>
          </a:p>
        </p:txBody>
      </p:sp>
      <p:sp>
        <p:nvSpPr>
          <p:cNvPr id="2" name="Slide Number Placeholder 1"/>
          <p:cNvSpPr>
            <a:spLocks noGrp="1"/>
          </p:cNvSpPr>
          <p:nvPr>
            <p:ph type="sldNum" sz="quarter" idx="12"/>
          </p:nvPr>
        </p:nvSpPr>
        <p:spPr/>
        <p:txBody>
          <a:bodyPr/>
          <a:lstStyle/>
          <a:p>
            <a:fld id="{C2B486A0-8D3D-44AF-B079-3CF0EFF6AB78}" type="slidenum">
              <a:rPr lang="en-US" smtClean="0"/>
              <a:t>9</a:t>
            </a:fld>
            <a:endParaRPr lang="en-US" dirty="0"/>
          </a:p>
        </p:txBody>
      </p:sp>
    </p:spTree>
    <p:extLst>
      <p:ext uri="{BB962C8B-B14F-4D97-AF65-F5344CB8AC3E}">
        <p14:creationId xmlns:p14="http://schemas.microsoft.com/office/powerpoint/2010/main" val="2352241675"/>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2016</TotalTime>
  <Words>1124</Words>
  <Application>Microsoft Office PowerPoint</Application>
  <PresentationFormat>On-screen Show (4:3)</PresentationFormat>
  <Paragraphs>112</Paragraphs>
  <Slides>32</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0" baseType="lpstr">
      <vt:lpstr>Arial</vt:lpstr>
      <vt:lpstr>Arial Black</vt:lpstr>
      <vt:lpstr>Bookman Old Style</vt:lpstr>
      <vt:lpstr>Calibri</vt:lpstr>
      <vt:lpstr>Calibri Light</vt:lpstr>
      <vt:lpstr>Times New Roman</vt:lpstr>
      <vt:lpstr>Office Theme</vt:lpstr>
      <vt:lpstr>Microsoft Excel Worksheet</vt:lpstr>
      <vt:lpstr>Envisioning the Future of the Greater East Grand Region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Elbridge</dc:creator>
  <cp:lastModifiedBy>Elbridge</cp:lastModifiedBy>
  <cp:revision>124</cp:revision>
  <dcterms:created xsi:type="dcterms:W3CDTF">2020-03-17T22:11:12Z</dcterms:created>
  <dcterms:modified xsi:type="dcterms:W3CDTF">2020-03-20T18:53:25Z</dcterms:modified>
</cp:coreProperties>
</file>